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66" r:id="rId3"/>
    <p:sldId id="268" r:id="rId4"/>
    <p:sldId id="267" r:id="rId5"/>
    <p:sldId id="258" r:id="rId6"/>
    <p:sldId id="259" r:id="rId7"/>
    <p:sldId id="270" r:id="rId8"/>
    <p:sldId id="276" r:id="rId9"/>
    <p:sldId id="277" r:id="rId10"/>
    <p:sldId id="260" r:id="rId11"/>
    <p:sldId id="784" r:id="rId12"/>
    <p:sldId id="740" r:id="rId13"/>
    <p:sldId id="785" r:id="rId14"/>
    <p:sldId id="271" r:id="rId15"/>
    <p:sldId id="272" r:id="rId16"/>
    <p:sldId id="273" r:id="rId17"/>
    <p:sldId id="275" r:id="rId18"/>
  </p:sldIdLst>
  <p:sldSz cx="12192000" cy="6858000"/>
  <p:notesSz cx="6858000" cy="12192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2838BEF-8BB2-4498-84A7-C5851F593DF1}" styleName="Средний стиль 4 — акцент 5">
    <a:wholeTbl>
      <a:tcTxStyle>
        <a:fontRef idx="minor"/>
        <a:schemeClr val="dk1"/>
      </a:tcTxStyle>
      <a:tcStyle>
        <a:tcBdr>
          <a:left>
            <a:ln w="12700">
              <a:solidFill>
                <a:schemeClr val="accent5"/>
              </a:solidFill>
              <a:prstDash val="solid"/>
            </a:ln>
          </a:left>
          <a:right>
            <a:ln w="12700">
              <a:solidFill>
                <a:schemeClr val="accent5"/>
              </a:solidFill>
              <a:prstDash val="solid"/>
            </a:ln>
          </a:right>
          <a:top>
            <a:ln w="12700">
              <a:solidFill>
                <a:schemeClr val="accent5"/>
              </a:solidFill>
              <a:prstDash val="solid"/>
            </a:ln>
          </a:top>
          <a:bottom>
            <a:ln w="12700">
              <a:solidFill>
                <a:schemeClr val="accent5"/>
              </a:solidFill>
              <a:prstDash val="solid"/>
            </a:ln>
          </a:bottom>
          <a:insideH>
            <a:ln w="12700">
              <a:solidFill>
                <a:schemeClr val="accent5"/>
              </a:solidFill>
              <a:prstDash val="solid"/>
            </a:ln>
          </a:insideH>
          <a:insideV>
            <a:ln w="12700">
              <a:solidFill>
                <a:schemeClr val="accent5"/>
              </a:solidFill>
              <a:prstDash val="solid"/>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a:solidFill>
                <a:schemeClr val="accent5"/>
              </a:solidFill>
              <a:prstDash val="solid"/>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E25E649-3F16-4E02-A733-19D2CDBF48F0}" styleName="Средний стиль 3 — акцент 1">
    <a:wholeTbl>
      <a:tcTxStyle>
        <a:fontRef idx="minor"/>
        <a:schemeClr val="dk1"/>
      </a:tcTxStyle>
      <a:tcStyle>
        <a:tcBdr>
          <a:left>
            <a:ln>
              <a:noFill/>
            </a:ln>
          </a:left>
          <a:right>
            <a:ln>
              <a:noFill/>
            </a:ln>
          </a:right>
          <a:top>
            <a:ln w="25400">
              <a:solidFill>
                <a:schemeClr val="dk1"/>
              </a:solidFill>
              <a:prstDash val="solid"/>
            </a:ln>
          </a:top>
          <a:bottom>
            <a:ln w="25400">
              <a:solidFill>
                <a:schemeClr val="dk1"/>
              </a:solidFill>
              <a:prstDash val="solid"/>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hemeClr val="lt1"/>
      </a:tcTxStyle>
      <a:tcStyle>
        <a:tcBdr/>
        <a:fill>
          <a:solidFill>
            <a:schemeClr val="accent1"/>
          </a:solidFill>
        </a:fill>
      </a:tcStyle>
    </a:lastCol>
    <a:firstCol>
      <a:tcTxStyle b="on">
        <a:fontRef idx="minor"/>
        <a:schemeClr val="lt1"/>
      </a:tcTxStyle>
      <a:tcStyle>
        <a:tcBdr/>
        <a:fill>
          <a:solidFill>
            <a:schemeClr val="accent1"/>
          </a:solidFill>
        </a:fill>
      </a:tcStyle>
    </a:firstCol>
    <a:lastRow>
      <a:tcTxStyle b="on"/>
      <a:tcStyle>
        <a:tcBdr>
          <a:top>
            <a:ln w="50800">
              <a:solidFill>
                <a:schemeClr val="dk1"/>
              </a:solidFill>
              <a:prstDash val="solid"/>
            </a:ln>
          </a:top>
        </a:tcBdr>
        <a:fill>
          <a:solidFill>
            <a:schemeClr val="lt1"/>
          </a:solidFill>
        </a:fill>
      </a:tcStyle>
    </a:lastRow>
    <a:seCell>
      <a:tcTxStyle b="on">
        <a:fontRef idx="minor"/>
        <a:schemeClr val="dk1"/>
      </a:tcTxStyle>
      <a:tcStyle>
        <a:tcBdr/>
      </a:tcStyle>
    </a:seCell>
    <a:swCell>
      <a:tcTxStyle b="on">
        <a:fontRef idx="minor"/>
        <a:schemeClr val="dk1"/>
      </a:tcTxStyle>
      <a:tcStyle>
        <a:tcBdr/>
      </a:tcStyle>
    </a:swCell>
    <a:firstRow>
      <a:tcTxStyle b="on">
        <a:fontRef idx="minor"/>
        <a:schemeClr val="lt1"/>
      </a:tcTxStyle>
      <a:tcStyle>
        <a:tcBdr>
          <a:bottom>
            <a:ln w="25400">
              <a:solidFill>
                <a:schemeClr val="dk1"/>
              </a:solidFill>
              <a:prstDash val="solid"/>
            </a:ln>
          </a:bottom>
        </a:tcBdr>
        <a:fill>
          <a:solidFill>
            <a:schemeClr val="accent1"/>
          </a:solidFill>
        </a:fill>
      </a:tcStyle>
    </a:firstRow>
  </a:tblStyle>
  <a:tblStyle styleId="{9D7B26C5-4107-4FEC-AEDC-1716B250A1EF}" styleName="Светлый стиль 1">
    <a:wholeTbl>
      <a:tcTxStyle>
        <a:fontRef idx="minor"/>
        <a:schemeClr val="tx1"/>
      </a:tcTxStyle>
      <a:tcStyle>
        <a:tcBdr>
          <a:left>
            <a:ln>
              <a:noFill/>
            </a:ln>
          </a:left>
          <a:right>
            <a:ln>
              <a:noFill/>
            </a:ln>
          </a:right>
          <a:top>
            <a:ln w="12700">
              <a:solidFill>
                <a:schemeClr val="tx1"/>
              </a:solidFill>
              <a:prstDash val="solid"/>
            </a:ln>
          </a:top>
          <a:bottom>
            <a:ln w="12700">
              <a:solidFill>
                <a:schemeClr val="tx1"/>
              </a:solidFill>
              <a:prstDash val="solid"/>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a:solidFill>
                <a:schemeClr val="tx1"/>
              </a:solidFill>
              <a:prstDash val="solid"/>
            </a:ln>
          </a:top>
        </a:tcBdr>
        <a:fill>
          <a:noFill/>
        </a:fill>
      </a:tcStyle>
    </a:lastRow>
    <a:firstRow>
      <a:tcTxStyle b="on"/>
      <a:tcStyle>
        <a:tcBdr>
          <a:bottom>
            <a:ln w="12700">
              <a:solidFill>
                <a:schemeClr val="tx1"/>
              </a:solidFill>
              <a:prstDash val="solid"/>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816"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6111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611188"/>
          </a:xfrm>
          <a:prstGeom prst="rect">
            <a:avLst/>
          </a:prstGeom>
        </p:spPr>
        <p:txBody>
          <a:bodyPr vert="horz" lIns="91440" tIns="45720" rIns="91440" bIns="45720" rtlCol="0"/>
          <a:lstStyle>
            <a:lvl1pPr algn="r">
              <a:defRPr sz="1200"/>
            </a:lvl1pPr>
          </a:lstStyle>
          <a:p>
            <a:fld id="{0B0CB870-48D5-4237-A8F4-09D66F6C532D}" type="datetimeFigureOut">
              <a:rPr lang="ru-RU" smtClean="0"/>
              <a:t>25.09.2023</a:t>
            </a:fld>
            <a:endParaRPr lang="ru-RU"/>
          </a:p>
        </p:txBody>
      </p:sp>
      <p:sp>
        <p:nvSpPr>
          <p:cNvPr id="4" name="Образ слайда 3"/>
          <p:cNvSpPr>
            <a:spLocks noGrp="1" noRot="1" noChangeAspect="1"/>
          </p:cNvSpPr>
          <p:nvPr>
            <p:ph type="sldImg" idx="2"/>
          </p:nvPr>
        </p:nvSpPr>
        <p:spPr>
          <a:xfrm>
            <a:off x="-228600" y="1524000"/>
            <a:ext cx="7315200" cy="41148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5867400"/>
            <a:ext cx="5486400" cy="48006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11580813"/>
            <a:ext cx="2971800" cy="6111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11580813"/>
            <a:ext cx="2971800" cy="611187"/>
          </a:xfrm>
          <a:prstGeom prst="rect">
            <a:avLst/>
          </a:prstGeom>
        </p:spPr>
        <p:txBody>
          <a:bodyPr vert="horz" lIns="91440" tIns="45720" rIns="91440" bIns="45720" rtlCol="0" anchor="b"/>
          <a:lstStyle>
            <a:lvl1pPr algn="r">
              <a:defRPr sz="1200"/>
            </a:lvl1pPr>
          </a:lstStyle>
          <a:p>
            <a:fld id="{2E230331-B3F4-44A8-8087-A5FA2B75C617}" type="slidenum">
              <a:rPr lang="ru-RU" smtClean="0"/>
              <a:t>‹#›</a:t>
            </a:fld>
            <a:endParaRPr lang="ru-RU"/>
          </a:p>
        </p:txBody>
      </p:sp>
    </p:spTree>
    <p:extLst>
      <p:ext uri="{BB962C8B-B14F-4D97-AF65-F5344CB8AC3E}">
        <p14:creationId xmlns:p14="http://schemas.microsoft.com/office/powerpoint/2010/main" val="2493197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E230331-B3F4-44A8-8087-A5FA2B75C617}" type="slidenum">
              <a:rPr lang="ru-RU" smtClean="0"/>
              <a:t>16</a:t>
            </a:fld>
            <a:endParaRPr lang="ru-RU"/>
          </a:p>
        </p:txBody>
      </p:sp>
    </p:spTree>
    <p:extLst>
      <p:ext uri="{BB962C8B-B14F-4D97-AF65-F5344CB8AC3E}">
        <p14:creationId xmlns:p14="http://schemas.microsoft.com/office/powerpoint/2010/main" val="3003591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GroupShape 70"/>
        <p:cNvGrpSpPr/>
        <p:nvPr/>
      </p:nvGrpSpPr>
      <p:grpSpPr>
        <a:xfrm>
          <a:off x="0" y="0"/>
          <a:ext cx="0" cy="0"/>
          <a:chOff x="0" y="0"/>
          <a:chExt cx="0" cy="0"/>
        </a:xfrm>
      </p:grpSpPr>
      <p:sp>
        <p:nvSpPr>
          <p:cNvPr id="71" name="Shape 71"/>
          <p:cNvSpPr txBox="1">
            <a:spLocks noGrp="1"/>
          </p:cNvSpPr>
          <p:nvPr>
            <p:ph type="title"/>
          </p:nvPr>
        </p:nvSpPr>
        <p:spPr>
          <a:xfrm>
            <a:off x="914400" y="2130434"/>
            <a:ext cx="10363200" cy="1470025"/>
          </a:xfrm>
          <a:prstGeom prst="rect">
            <a:avLst/>
          </a:prstGeom>
        </p:spPr>
        <p:txBody>
          <a:bodyPr/>
          <a:lstStyle>
            <a:defPPr/>
            <a:lvl1pPr lvl="0"/>
          </a:lstStyle>
          <a:p>
            <a:r>
              <a:t>Образец заголовка</a:t>
            </a:r>
          </a:p>
        </p:txBody>
      </p:sp>
      <p:sp>
        <p:nvSpPr>
          <p:cNvPr id="72" name="Shape 72"/>
          <p:cNvSpPr txBox="1">
            <a:spLocks noGrp="1"/>
          </p:cNvSpPr>
          <p:nvPr>
            <p:ph type="subTitle" idx="1"/>
          </p:nvPr>
        </p:nvSpPr>
        <p:spPr>
          <a:xfrm>
            <a:off x="1828800" y="3886200"/>
            <a:ext cx="8534400" cy="1752600"/>
          </a:xfrm>
          <a:prstGeom prst="rect">
            <a:avLst/>
          </a:prstGeom>
        </p:spPr>
        <p:txBody>
          <a:bodyPr/>
          <a:lstStyle>
            <a:defPPr/>
            <a:lvl1pPr marL="0" lvl="0" indent="0" algn="ctr">
              <a:buNone/>
              <a:defRPr>
                <a:solidFill>
                  <a:schemeClr val="tx1">
                    <a:tint val="75000"/>
                  </a:schemeClr>
                </a:solidFill>
              </a:defRPr>
            </a:lvl1pPr>
            <a:lvl2pPr marL="536372" lvl="1" indent="0" algn="ctr">
              <a:buNone/>
              <a:defRPr>
                <a:solidFill>
                  <a:schemeClr val="tx1">
                    <a:tint val="75000"/>
                  </a:schemeClr>
                </a:solidFill>
              </a:defRPr>
            </a:lvl2pPr>
            <a:lvl3pPr marL="1072743" lvl="2" indent="0" algn="ctr">
              <a:buNone/>
              <a:defRPr>
                <a:solidFill>
                  <a:schemeClr val="tx1">
                    <a:tint val="75000"/>
                  </a:schemeClr>
                </a:solidFill>
              </a:defRPr>
            </a:lvl3pPr>
            <a:lvl4pPr marL="1609115" lvl="3" indent="0" algn="ctr">
              <a:buNone/>
              <a:defRPr>
                <a:solidFill>
                  <a:schemeClr val="tx1">
                    <a:tint val="75000"/>
                  </a:schemeClr>
                </a:solidFill>
              </a:defRPr>
            </a:lvl4pPr>
            <a:lvl5pPr marL="2145487" lvl="4" indent="0" algn="ctr">
              <a:buNone/>
              <a:defRPr>
                <a:solidFill>
                  <a:schemeClr val="tx1">
                    <a:tint val="75000"/>
                  </a:schemeClr>
                </a:solidFill>
              </a:defRPr>
            </a:lvl5pPr>
            <a:lvl6pPr marL="2681859" lvl="5" indent="0" algn="ctr">
              <a:buNone/>
              <a:defRPr>
                <a:solidFill>
                  <a:schemeClr val="tx1">
                    <a:tint val="75000"/>
                  </a:schemeClr>
                </a:solidFill>
              </a:defRPr>
            </a:lvl6pPr>
            <a:lvl7pPr marL="3218230" lvl="6" indent="0" algn="ctr">
              <a:buNone/>
              <a:defRPr>
                <a:solidFill>
                  <a:schemeClr val="tx1">
                    <a:tint val="75000"/>
                  </a:schemeClr>
                </a:solidFill>
              </a:defRPr>
            </a:lvl7pPr>
            <a:lvl8pPr marL="3754601" lvl="7" indent="0" algn="ctr">
              <a:buNone/>
              <a:defRPr>
                <a:solidFill>
                  <a:schemeClr val="tx1">
                    <a:tint val="75000"/>
                  </a:schemeClr>
                </a:solidFill>
              </a:defRPr>
            </a:lvl8pPr>
            <a:lvl9pPr marL="4290974" lvl="8" indent="0" algn="ctr">
              <a:buNone/>
              <a:defRPr>
                <a:solidFill>
                  <a:schemeClr val="tx1">
                    <a:tint val="75000"/>
                  </a:schemeClr>
                </a:solidFill>
              </a:defRPr>
            </a:lvl9pPr>
          </a:lstStyle>
          <a:p>
            <a:r>
              <a:t>Образец подзаголовка</a:t>
            </a:r>
          </a:p>
        </p:txBody>
      </p:sp>
      <p:sp>
        <p:nvSpPr>
          <p:cNvPr id="73" name="Shape 73"/>
          <p:cNvSpPr txBox="1">
            <a:spLocks noGrp="1"/>
          </p:cNvSpPr>
          <p:nvPr>
            <p:ph type="dt" idx="10"/>
          </p:nvPr>
        </p:nvSpPr>
        <p:spPr>
          <a:prstGeom prst="rect">
            <a:avLst/>
          </a:prstGeom>
        </p:spPr>
        <p:txBody>
          <a:bodyPr/>
          <a:lstStyle>
            <a:defPPr/>
            <a:lvl1pPr lvl="0"/>
          </a:lstStyle>
          <a:p>
            <a:r>
              <a:rPr>
                <a:solidFill>
                  <a:srgbClr val="000000">
                    <a:tint val="75000"/>
                  </a:srgbClr>
                </a:solidFill>
              </a:rPr>
              <a:t>15.05.2023</a:t>
            </a:r>
          </a:p>
        </p:txBody>
      </p:sp>
      <p:sp>
        <p:nvSpPr>
          <p:cNvPr id="74" name="Shape 74"/>
          <p:cNvSpPr txBox="1">
            <a:spLocks noGrp="1"/>
          </p:cNvSpPr>
          <p:nvPr>
            <p:ph type="ftr" idx="11"/>
          </p:nvPr>
        </p:nvSpPr>
        <p:spPr>
          <a:prstGeom prst="rect">
            <a:avLst/>
          </a:prstGeom>
        </p:spPr>
        <p:txBody>
          <a:bodyPr/>
          <a:lstStyle>
            <a:defPPr/>
            <a:lvl1pPr lvl="0"/>
          </a:lstStyle>
          <a:p>
            <a:endParaRPr>
              <a:solidFill>
                <a:srgbClr val="000000">
                  <a:tint val="75000"/>
                </a:srgbClr>
              </a:solidFill>
            </a:endParaRPr>
          </a:p>
        </p:txBody>
      </p:sp>
      <p:sp>
        <p:nvSpPr>
          <p:cNvPr id="75" name="Shape 75"/>
          <p:cNvSpPr txBox="1">
            <a:spLocks noGrp="1"/>
          </p:cNvSpPr>
          <p:nvPr>
            <p:ph type="sldNum" idx="12"/>
          </p:nvPr>
        </p:nvSpPr>
        <p:spPr>
          <a:prstGeom prst="rect">
            <a:avLst/>
          </a:prstGeom>
        </p:spPr>
        <p:txBody>
          <a:bodyPr/>
          <a:lstStyle>
            <a:defPPr/>
            <a:lvl1pPr lvl="0"/>
          </a:lstStyle>
          <a:p>
            <a:r>
              <a:rPr>
                <a:solidFill>
                  <a:srgbClr val="000000">
                    <a:tint val="75000"/>
                  </a:srgbClr>
                </a:solidFill>
              </a:rPr>
              <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GroupShape 31"/>
        <p:cNvGrpSpPr/>
        <p:nvPr/>
      </p:nvGrpSpPr>
      <p:grpSpPr>
        <a:xfrm>
          <a:off x="0" y="0"/>
          <a:ext cx="0" cy="0"/>
          <a:chOff x="0" y="0"/>
          <a:chExt cx="0" cy="0"/>
        </a:xfrm>
      </p:grpSpPr>
      <p:sp>
        <p:nvSpPr>
          <p:cNvPr id="32" name="Shape 32"/>
          <p:cNvSpPr txBox="1">
            <a:spLocks noGrp="1"/>
          </p:cNvSpPr>
          <p:nvPr>
            <p:ph type="title"/>
          </p:nvPr>
        </p:nvSpPr>
        <p:spPr>
          <a:xfrm>
            <a:off x="8839200" y="206382"/>
            <a:ext cx="2743200" cy="4387851"/>
          </a:xfrm>
          <a:prstGeom prst="rect">
            <a:avLst/>
          </a:prstGeom>
        </p:spPr>
        <p:txBody>
          <a:bodyPr vert="eaVert"/>
          <a:lstStyle>
            <a:defPPr/>
            <a:lvl1pPr lvl="0"/>
          </a:lstStyle>
          <a:p>
            <a:r>
              <a:t>Образец заголовка</a:t>
            </a:r>
          </a:p>
        </p:txBody>
      </p:sp>
      <p:sp>
        <p:nvSpPr>
          <p:cNvPr id="33" name="Shape 33"/>
          <p:cNvSpPr txBox="1">
            <a:spLocks noGrp="1"/>
          </p:cNvSpPr>
          <p:nvPr>
            <p:ph type="body" idx="1"/>
          </p:nvPr>
        </p:nvSpPr>
        <p:spPr>
          <a:xfrm>
            <a:off x="609600" y="206382"/>
            <a:ext cx="8026400" cy="4387851"/>
          </a:xfrm>
          <a:prstGeom prst="rect">
            <a:avLst/>
          </a:prstGeom>
        </p:spPr>
        <p:txBody>
          <a:bodyPr vert="eaVert"/>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34" name="Shape 34"/>
          <p:cNvSpPr txBox="1">
            <a:spLocks noGrp="1"/>
          </p:cNvSpPr>
          <p:nvPr>
            <p:ph type="dt" idx="10"/>
          </p:nvPr>
        </p:nvSpPr>
        <p:spPr>
          <a:prstGeom prst="rect">
            <a:avLst/>
          </a:prstGeom>
        </p:spPr>
        <p:txBody>
          <a:bodyPr/>
          <a:lstStyle>
            <a:defPPr/>
            <a:lvl1pPr lvl="0"/>
          </a:lstStyle>
          <a:p>
            <a:r>
              <a:rPr>
                <a:solidFill>
                  <a:srgbClr val="000000">
                    <a:tint val="75000"/>
                  </a:srgbClr>
                </a:solidFill>
              </a:rPr>
              <a:t>15.05.2023</a:t>
            </a:r>
          </a:p>
        </p:txBody>
      </p:sp>
      <p:sp>
        <p:nvSpPr>
          <p:cNvPr id="35" name="Shape 35"/>
          <p:cNvSpPr txBox="1">
            <a:spLocks noGrp="1"/>
          </p:cNvSpPr>
          <p:nvPr>
            <p:ph type="ftr" idx="11"/>
          </p:nvPr>
        </p:nvSpPr>
        <p:spPr>
          <a:prstGeom prst="rect">
            <a:avLst/>
          </a:prstGeom>
        </p:spPr>
        <p:txBody>
          <a:bodyPr/>
          <a:lstStyle>
            <a:defPPr/>
            <a:lvl1pPr lvl="0"/>
          </a:lstStyle>
          <a:p>
            <a:endParaRPr>
              <a:solidFill>
                <a:srgbClr val="000000">
                  <a:tint val="75000"/>
                </a:srgbClr>
              </a:solidFill>
            </a:endParaRPr>
          </a:p>
        </p:txBody>
      </p:sp>
      <p:sp>
        <p:nvSpPr>
          <p:cNvPr id="36" name="Shape 36"/>
          <p:cNvSpPr txBox="1">
            <a:spLocks noGrp="1"/>
          </p:cNvSpPr>
          <p:nvPr>
            <p:ph type="sldNum" idx="12"/>
          </p:nvPr>
        </p:nvSpPr>
        <p:spPr>
          <a:prstGeom prst="rect">
            <a:avLst/>
          </a:prstGeom>
        </p:spPr>
        <p:txBody>
          <a:bodyPr/>
          <a:lstStyle>
            <a:defPPr/>
            <a:lvl1pPr lvl="0"/>
          </a:lstStyle>
          <a:p>
            <a:r>
              <a:rPr>
                <a:solidFill>
                  <a:srgbClr val="000000">
                    <a:tint val="75000"/>
                  </a:srgbClr>
                </a:solidFill>
              </a:rPr>
              <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Title and Subtitle">
    <p:spTree>
      <p:nvGrpSpPr>
        <p:cNvPr id="1" name="GroupShape 7"/>
        <p:cNvGrpSpPr/>
        <p:nvPr/>
      </p:nvGrpSpPr>
      <p:grpSpPr>
        <a:xfrm>
          <a:off x="0" y="0"/>
          <a:ext cx="0" cy="0"/>
          <a:chOff x="0" y="0"/>
          <a:chExt cx="0" cy="0"/>
        </a:xfrm>
      </p:grpSpPr>
      <p:sp>
        <p:nvSpPr>
          <p:cNvPr id="8" name="Shape 8"/>
          <p:cNvSpPr txBox="1">
            <a:spLocks noGrp="1"/>
          </p:cNvSpPr>
          <p:nvPr>
            <p:ph type="title"/>
          </p:nvPr>
        </p:nvSpPr>
        <p:spPr>
          <a:xfrm>
            <a:off x="963084" y="4406907"/>
            <a:ext cx="10363200" cy="1362075"/>
          </a:xfrm>
          <a:prstGeom prst="rect">
            <a:avLst/>
          </a:prstGeom>
        </p:spPr>
        <p:txBody>
          <a:bodyPr anchor="t"/>
          <a:lstStyle>
            <a:defPPr/>
            <a:lvl1pPr lvl="0" algn="l">
              <a:defRPr sz="4700" b="1" cap="all"/>
            </a:lvl1pPr>
          </a:lstStyle>
          <a:p>
            <a:r>
              <a:t>Образец заголовка</a:t>
            </a:r>
          </a:p>
        </p:txBody>
      </p:sp>
      <p:sp>
        <p:nvSpPr>
          <p:cNvPr id="9" name="Shape 9"/>
          <p:cNvSpPr txBox="1">
            <a:spLocks noGrp="1"/>
          </p:cNvSpPr>
          <p:nvPr>
            <p:ph type="body" idx="1"/>
          </p:nvPr>
        </p:nvSpPr>
        <p:spPr>
          <a:xfrm>
            <a:off x="963084" y="2906713"/>
            <a:ext cx="10363200" cy="1500186"/>
          </a:xfrm>
          <a:prstGeom prst="rect">
            <a:avLst/>
          </a:prstGeom>
        </p:spPr>
        <p:txBody>
          <a:bodyPr anchor="b"/>
          <a:lstStyle>
            <a:defPPr/>
            <a:lvl1pPr marL="0" lvl="0" indent="0">
              <a:buNone/>
              <a:defRPr sz="2300">
                <a:solidFill>
                  <a:schemeClr val="tx1">
                    <a:tint val="75000"/>
                  </a:schemeClr>
                </a:solidFill>
              </a:defRPr>
            </a:lvl1pPr>
            <a:lvl2pPr marL="536372" lvl="1" indent="0">
              <a:buNone/>
              <a:defRPr sz="2100">
                <a:solidFill>
                  <a:schemeClr val="tx1">
                    <a:tint val="75000"/>
                  </a:schemeClr>
                </a:solidFill>
              </a:defRPr>
            </a:lvl2pPr>
            <a:lvl3pPr marL="1072743" lvl="2" indent="0">
              <a:buNone/>
              <a:defRPr sz="1900">
                <a:solidFill>
                  <a:schemeClr val="tx1">
                    <a:tint val="75000"/>
                  </a:schemeClr>
                </a:solidFill>
              </a:defRPr>
            </a:lvl3pPr>
            <a:lvl4pPr marL="1609115" lvl="3" indent="0">
              <a:buNone/>
              <a:defRPr sz="1600">
                <a:solidFill>
                  <a:schemeClr val="tx1">
                    <a:tint val="75000"/>
                  </a:schemeClr>
                </a:solidFill>
              </a:defRPr>
            </a:lvl4pPr>
            <a:lvl5pPr marL="2145487" lvl="4" indent="0">
              <a:buNone/>
              <a:defRPr sz="1600">
                <a:solidFill>
                  <a:schemeClr val="tx1">
                    <a:tint val="75000"/>
                  </a:schemeClr>
                </a:solidFill>
              </a:defRPr>
            </a:lvl5pPr>
            <a:lvl6pPr marL="2681859" lvl="5" indent="0">
              <a:buNone/>
              <a:defRPr sz="1600">
                <a:solidFill>
                  <a:schemeClr val="tx1">
                    <a:tint val="75000"/>
                  </a:schemeClr>
                </a:solidFill>
              </a:defRPr>
            </a:lvl6pPr>
            <a:lvl7pPr marL="3218230" lvl="6" indent="0">
              <a:buNone/>
              <a:defRPr sz="1600">
                <a:solidFill>
                  <a:schemeClr val="tx1">
                    <a:tint val="75000"/>
                  </a:schemeClr>
                </a:solidFill>
              </a:defRPr>
            </a:lvl7pPr>
            <a:lvl8pPr marL="3754601" lvl="7" indent="0">
              <a:buNone/>
              <a:defRPr sz="1600">
                <a:solidFill>
                  <a:schemeClr val="tx1">
                    <a:tint val="75000"/>
                  </a:schemeClr>
                </a:solidFill>
              </a:defRPr>
            </a:lvl8pPr>
            <a:lvl9pPr marL="4290974" lvl="8" indent="0">
              <a:buNone/>
              <a:defRPr sz="1600">
                <a:solidFill>
                  <a:schemeClr val="tx1">
                    <a:tint val="75000"/>
                  </a:schemeClr>
                </a:solidFill>
              </a:defRPr>
            </a:lvl9pPr>
          </a:lstStyle>
          <a:p>
            <a:pPr lvl="0"/>
            <a:r>
              <a:t>Образец текста</a:t>
            </a:r>
          </a:p>
        </p:txBody>
      </p:sp>
      <p:sp>
        <p:nvSpPr>
          <p:cNvPr id="10" name="Shape 10"/>
          <p:cNvSpPr txBox="1">
            <a:spLocks noGrp="1"/>
          </p:cNvSpPr>
          <p:nvPr>
            <p:ph type="dt" idx="10"/>
          </p:nvPr>
        </p:nvSpPr>
        <p:spPr>
          <a:prstGeom prst="rect">
            <a:avLst/>
          </a:prstGeom>
        </p:spPr>
        <p:txBody>
          <a:bodyPr/>
          <a:lstStyle>
            <a:defPPr/>
            <a:lvl1pPr lvl="0"/>
          </a:lstStyle>
          <a:p>
            <a:r>
              <a:rPr>
                <a:solidFill>
                  <a:srgbClr val="000000">
                    <a:tint val="75000"/>
                  </a:srgbClr>
                </a:solidFill>
              </a:rPr>
              <a:t>15.05.2023</a:t>
            </a:r>
          </a:p>
        </p:txBody>
      </p:sp>
      <p:sp>
        <p:nvSpPr>
          <p:cNvPr id="11" name="Shape 11"/>
          <p:cNvSpPr txBox="1">
            <a:spLocks noGrp="1"/>
          </p:cNvSpPr>
          <p:nvPr>
            <p:ph type="ftr" idx="11"/>
          </p:nvPr>
        </p:nvSpPr>
        <p:spPr>
          <a:prstGeom prst="rect">
            <a:avLst/>
          </a:prstGeom>
        </p:spPr>
        <p:txBody>
          <a:bodyPr/>
          <a:lstStyle>
            <a:defPPr/>
            <a:lvl1pPr lvl="0"/>
          </a:lstStyle>
          <a:p>
            <a:endParaRPr>
              <a:solidFill>
                <a:srgbClr val="000000">
                  <a:tint val="75000"/>
                </a:srgbClr>
              </a:solidFill>
            </a:endParaRPr>
          </a:p>
        </p:txBody>
      </p:sp>
      <p:sp>
        <p:nvSpPr>
          <p:cNvPr id="12" name="Shape 12"/>
          <p:cNvSpPr txBox="1">
            <a:spLocks noGrp="1"/>
          </p:cNvSpPr>
          <p:nvPr>
            <p:ph type="sldNum" idx="12"/>
          </p:nvPr>
        </p:nvSpPr>
        <p:spPr>
          <a:prstGeom prst="rect">
            <a:avLst/>
          </a:prstGeom>
        </p:spPr>
        <p:txBody>
          <a:bodyPr/>
          <a:lstStyle>
            <a:defPPr/>
            <a:lvl1pPr lvl="0"/>
          </a:lstStyle>
          <a:p>
            <a:r>
              <a:rPr>
                <a:solidFill>
                  <a:srgbClr val="000000">
                    <a:tint val="75000"/>
                  </a:srgb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Slide Title">
    <p:spTree>
      <p:nvGrpSpPr>
        <p:cNvPr id="1" name="GroupShape 13"/>
        <p:cNvGrpSpPr/>
        <p:nvPr/>
      </p:nvGrpSpPr>
      <p:grpSpPr>
        <a:xfrm>
          <a:off x="0" y="0"/>
          <a:ext cx="0" cy="0"/>
          <a:chOff x="0" y="0"/>
          <a:chExt cx="0" cy="0"/>
        </a:xfrm>
      </p:grpSpPr>
      <p:sp>
        <p:nvSpPr>
          <p:cNvPr id="14" name="Shape 14"/>
          <p:cNvSpPr txBox="1">
            <a:spLocks noGrp="1"/>
          </p:cNvSpPr>
          <p:nvPr>
            <p:ph type="title"/>
          </p:nvPr>
        </p:nvSpPr>
        <p:spPr>
          <a:prstGeom prst="rect">
            <a:avLst/>
          </a:prstGeom>
        </p:spPr>
        <p:txBody>
          <a:bodyPr/>
          <a:lstStyle>
            <a:defPPr/>
            <a:lvl1pPr lvl="0"/>
          </a:lstStyle>
          <a:p>
            <a:r>
              <a:t>Образец заголовка</a:t>
            </a:r>
          </a:p>
        </p:txBody>
      </p:sp>
      <p:sp>
        <p:nvSpPr>
          <p:cNvPr id="15" name="Shape 15"/>
          <p:cNvSpPr txBox="1">
            <a:spLocks noGrp="1"/>
          </p:cNvSpPr>
          <p:nvPr>
            <p:ph type="dt" idx="10"/>
          </p:nvPr>
        </p:nvSpPr>
        <p:spPr>
          <a:prstGeom prst="rect">
            <a:avLst/>
          </a:prstGeom>
        </p:spPr>
        <p:txBody>
          <a:bodyPr/>
          <a:lstStyle>
            <a:defPPr/>
            <a:lvl1pPr lvl="0"/>
          </a:lstStyle>
          <a:p>
            <a:r>
              <a:rPr>
                <a:solidFill>
                  <a:srgbClr val="000000">
                    <a:tint val="75000"/>
                  </a:srgbClr>
                </a:solidFill>
              </a:rPr>
              <a:t>15.05.2023</a:t>
            </a:r>
          </a:p>
        </p:txBody>
      </p:sp>
      <p:sp>
        <p:nvSpPr>
          <p:cNvPr id="16" name="Shape 16"/>
          <p:cNvSpPr txBox="1">
            <a:spLocks noGrp="1"/>
          </p:cNvSpPr>
          <p:nvPr>
            <p:ph type="ftr" idx="11"/>
          </p:nvPr>
        </p:nvSpPr>
        <p:spPr>
          <a:prstGeom prst="rect">
            <a:avLst/>
          </a:prstGeom>
        </p:spPr>
        <p:txBody>
          <a:bodyPr/>
          <a:lstStyle>
            <a:defPPr/>
            <a:lvl1pPr lvl="0"/>
          </a:lstStyle>
          <a:p>
            <a:endParaRPr>
              <a:solidFill>
                <a:srgbClr val="000000">
                  <a:tint val="75000"/>
                </a:srgbClr>
              </a:solidFill>
            </a:endParaRPr>
          </a:p>
        </p:txBody>
      </p:sp>
      <p:sp>
        <p:nvSpPr>
          <p:cNvPr id="17" name="Shape 17"/>
          <p:cNvSpPr txBox="1">
            <a:spLocks noGrp="1"/>
          </p:cNvSpPr>
          <p:nvPr>
            <p:ph type="sldNum" idx="12"/>
          </p:nvPr>
        </p:nvSpPr>
        <p:spPr>
          <a:prstGeom prst="rect">
            <a:avLst/>
          </a:prstGeom>
        </p:spPr>
        <p:txBody>
          <a:bodyPr/>
          <a:lstStyle>
            <a:defPPr/>
            <a:lvl1pPr lvl="0"/>
          </a:lstStyle>
          <a:p>
            <a:r>
              <a:rPr>
                <a:solidFill>
                  <a:srgbClr val="000000">
                    <a:tint val="75000"/>
                  </a:srgbClr>
                </a:solidFill>
              </a:rPr>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itle and Two Columns">
    <p:spTree>
      <p:nvGrpSpPr>
        <p:cNvPr id="1" name="GroupShape 46"/>
        <p:cNvGrpSpPr/>
        <p:nvPr/>
      </p:nvGrpSpPr>
      <p:grpSpPr>
        <a:xfrm>
          <a:off x="0" y="0"/>
          <a:ext cx="0" cy="0"/>
          <a:chOff x="0" y="0"/>
          <a:chExt cx="0" cy="0"/>
        </a:xfrm>
      </p:grpSpPr>
      <p:sp>
        <p:nvSpPr>
          <p:cNvPr id="47" name="Shape 47"/>
          <p:cNvSpPr txBox="1">
            <a:spLocks noGrp="1"/>
          </p:cNvSpPr>
          <p:nvPr>
            <p:ph type="title"/>
          </p:nvPr>
        </p:nvSpPr>
        <p:spPr>
          <a:prstGeom prst="rect">
            <a:avLst/>
          </a:prstGeom>
        </p:spPr>
        <p:txBody>
          <a:bodyPr/>
          <a:lstStyle>
            <a:defPPr/>
            <a:lvl1pPr lvl="0"/>
          </a:lstStyle>
          <a:p>
            <a:r>
              <a:t>Образец заголовка</a:t>
            </a:r>
          </a:p>
        </p:txBody>
      </p:sp>
      <p:sp>
        <p:nvSpPr>
          <p:cNvPr id="48" name="Shape 48"/>
          <p:cNvSpPr txBox="1">
            <a:spLocks noGrp="1"/>
          </p:cNvSpPr>
          <p:nvPr>
            <p:ph type="body" idx="1"/>
          </p:nvPr>
        </p:nvSpPr>
        <p:spPr>
          <a:xfrm>
            <a:off x="609600" y="1200158"/>
            <a:ext cx="5384800" cy="3394075"/>
          </a:xfrm>
          <a:prstGeom prst="rect">
            <a:avLst/>
          </a:prstGeom>
        </p:spPr>
        <p:txBody>
          <a:bodyPr/>
          <a:lstStyle>
            <a:defPPr/>
            <a:lvl1pPr lvl="0">
              <a:defRPr sz="3300"/>
            </a:lvl1pPr>
            <a:lvl2pPr lvl="1">
              <a:defRPr sz="2800"/>
            </a:lvl2pPr>
            <a:lvl3pPr lvl="2">
              <a:defRPr sz="2300"/>
            </a:lvl3pPr>
            <a:lvl4pPr lvl="3">
              <a:defRPr sz="2100"/>
            </a:lvl4pPr>
            <a:lvl5pPr lvl="4">
              <a:defRPr sz="2100"/>
            </a:lvl5pPr>
            <a:lvl6pPr lvl="5">
              <a:defRPr sz="2100"/>
            </a:lvl6pPr>
            <a:lvl7pPr lvl="6">
              <a:defRPr sz="2100"/>
            </a:lvl7pPr>
            <a:lvl8pPr lvl="7">
              <a:defRPr sz="2100"/>
            </a:lvl8pPr>
            <a:lvl9pPr lvl="8">
              <a:defRPr sz="2100"/>
            </a:lvl9pPr>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49" name="Shape 49"/>
          <p:cNvSpPr txBox="1">
            <a:spLocks noGrp="1"/>
          </p:cNvSpPr>
          <p:nvPr>
            <p:ph type="body" idx="2"/>
          </p:nvPr>
        </p:nvSpPr>
        <p:spPr>
          <a:xfrm>
            <a:off x="6197600" y="1200158"/>
            <a:ext cx="5384800" cy="3394075"/>
          </a:xfrm>
          <a:prstGeom prst="rect">
            <a:avLst/>
          </a:prstGeom>
        </p:spPr>
        <p:txBody>
          <a:bodyPr/>
          <a:lstStyle>
            <a:defPPr/>
            <a:lvl1pPr lvl="0">
              <a:defRPr sz="3300"/>
            </a:lvl1pPr>
            <a:lvl2pPr lvl="1">
              <a:defRPr sz="2800"/>
            </a:lvl2pPr>
            <a:lvl3pPr lvl="2">
              <a:defRPr sz="2300"/>
            </a:lvl3pPr>
            <a:lvl4pPr lvl="3">
              <a:defRPr sz="2100"/>
            </a:lvl4pPr>
            <a:lvl5pPr lvl="4">
              <a:defRPr sz="2100"/>
            </a:lvl5pPr>
            <a:lvl6pPr lvl="5">
              <a:defRPr sz="2100"/>
            </a:lvl6pPr>
            <a:lvl7pPr lvl="6">
              <a:defRPr sz="2100"/>
            </a:lvl7pPr>
            <a:lvl8pPr lvl="7">
              <a:defRPr sz="2100"/>
            </a:lvl8pPr>
            <a:lvl9pPr lvl="8">
              <a:defRPr sz="2100"/>
            </a:lvl9pPr>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50" name="Shape 50"/>
          <p:cNvSpPr txBox="1">
            <a:spLocks noGrp="1"/>
          </p:cNvSpPr>
          <p:nvPr>
            <p:ph type="dt" idx="10"/>
          </p:nvPr>
        </p:nvSpPr>
        <p:spPr>
          <a:prstGeom prst="rect">
            <a:avLst/>
          </a:prstGeom>
        </p:spPr>
        <p:txBody>
          <a:bodyPr/>
          <a:lstStyle>
            <a:defPPr/>
            <a:lvl1pPr lvl="0"/>
          </a:lstStyle>
          <a:p>
            <a:r>
              <a:rPr>
                <a:solidFill>
                  <a:srgbClr val="000000">
                    <a:tint val="75000"/>
                  </a:srgbClr>
                </a:solidFill>
              </a:rPr>
              <a:t>15.05.2023</a:t>
            </a:r>
          </a:p>
        </p:txBody>
      </p:sp>
      <p:sp>
        <p:nvSpPr>
          <p:cNvPr id="51" name="Shape 51"/>
          <p:cNvSpPr txBox="1">
            <a:spLocks noGrp="1"/>
          </p:cNvSpPr>
          <p:nvPr>
            <p:ph type="ftr" idx="11"/>
          </p:nvPr>
        </p:nvSpPr>
        <p:spPr>
          <a:prstGeom prst="rect">
            <a:avLst/>
          </a:prstGeom>
        </p:spPr>
        <p:txBody>
          <a:bodyPr/>
          <a:lstStyle>
            <a:defPPr/>
            <a:lvl1pPr lvl="0"/>
          </a:lstStyle>
          <a:p>
            <a:endParaRPr>
              <a:solidFill>
                <a:srgbClr val="000000">
                  <a:tint val="75000"/>
                </a:srgbClr>
              </a:solidFill>
            </a:endParaRPr>
          </a:p>
        </p:txBody>
      </p:sp>
      <p:sp>
        <p:nvSpPr>
          <p:cNvPr id="52" name="Shape 52"/>
          <p:cNvSpPr txBox="1">
            <a:spLocks noGrp="1"/>
          </p:cNvSpPr>
          <p:nvPr>
            <p:ph type="sldNum" idx="12"/>
          </p:nvPr>
        </p:nvSpPr>
        <p:spPr>
          <a:prstGeom prst="rect">
            <a:avLst/>
          </a:prstGeom>
        </p:spPr>
        <p:txBody>
          <a:bodyPr/>
          <a:lstStyle>
            <a:defPPr/>
            <a:lvl1pPr lvl="0"/>
          </a:lstStyle>
          <a:p>
            <a:r>
              <a:rPr>
                <a:solidFill>
                  <a:srgbClr val="000000">
                    <a:tint val="75000"/>
                  </a:srgb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GroupShape 59"/>
        <p:cNvGrpSpPr/>
        <p:nvPr/>
      </p:nvGrpSpPr>
      <p:grpSpPr>
        <a:xfrm>
          <a:off x="0" y="0"/>
          <a:ext cx="0" cy="0"/>
          <a:chOff x="0" y="0"/>
          <a:chExt cx="0" cy="0"/>
        </a:xfrm>
      </p:grpSpPr>
      <p:sp>
        <p:nvSpPr>
          <p:cNvPr id="60" name="Shape 60"/>
          <p:cNvSpPr txBox="1">
            <a:spLocks noGrp="1"/>
          </p:cNvSpPr>
          <p:nvPr>
            <p:ph type="dt" idx="10"/>
          </p:nvPr>
        </p:nvSpPr>
        <p:spPr>
          <a:prstGeom prst="rect">
            <a:avLst/>
          </a:prstGeom>
        </p:spPr>
        <p:txBody>
          <a:bodyPr/>
          <a:lstStyle>
            <a:defPPr/>
            <a:lvl1pPr lvl="0"/>
          </a:lstStyle>
          <a:p>
            <a:r>
              <a:rPr>
                <a:solidFill>
                  <a:srgbClr val="000000">
                    <a:tint val="75000"/>
                  </a:srgbClr>
                </a:solidFill>
              </a:rPr>
              <a:t>15.05.2023</a:t>
            </a:r>
          </a:p>
        </p:txBody>
      </p:sp>
      <p:sp>
        <p:nvSpPr>
          <p:cNvPr id="61" name="Shape 61"/>
          <p:cNvSpPr txBox="1">
            <a:spLocks noGrp="1"/>
          </p:cNvSpPr>
          <p:nvPr>
            <p:ph type="ftr" idx="11"/>
          </p:nvPr>
        </p:nvSpPr>
        <p:spPr>
          <a:prstGeom prst="rect">
            <a:avLst/>
          </a:prstGeom>
        </p:spPr>
        <p:txBody>
          <a:bodyPr/>
          <a:lstStyle>
            <a:defPPr/>
            <a:lvl1pPr lvl="0"/>
          </a:lstStyle>
          <a:p>
            <a:endParaRPr>
              <a:solidFill>
                <a:srgbClr val="000000">
                  <a:tint val="75000"/>
                </a:srgbClr>
              </a:solidFill>
            </a:endParaRPr>
          </a:p>
        </p:txBody>
      </p:sp>
      <p:sp>
        <p:nvSpPr>
          <p:cNvPr id="62" name="Shape 62"/>
          <p:cNvSpPr txBox="1">
            <a:spLocks noGrp="1"/>
          </p:cNvSpPr>
          <p:nvPr>
            <p:ph type="sldNum" idx="12"/>
          </p:nvPr>
        </p:nvSpPr>
        <p:spPr>
          <a:prstGeom prst="rect">
            <a:avLst/>
          </a:prstGeom>
        </p:spPr>
        <p:txBody>
          <a:bodyPr/>
          <a:lstStyle>
            <a:defPPr/>
            <a:lvl1pPr lvl="0"/>
          </a:lstStyle>
          <a:p>
            <a:r>
              <a:rPr>
                <a:solidFill>
                  <a:srgbClr val="000000">
                    <a:tint val="75000"/>
                  </a:srgbClr>
                </a:solidFill>
              </a:rPr>
              <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GroupShape 37"/>
        <p:cNvGrpSpPr/>
        <p:nvPr/>
      </p:nvGrpSpPr>
      <p:grpSpPr>
        <a:xfrm>
          <a:off x="0" y="0"/>
          <a:ext cx="0" cy="0"/>
          <a:chOff x="0" y="0"/>
          <a:chExt cx="0" cy="0"/>
        </a:xfrm>
      </p:grpSpPr>
      <p:sp>
        <p:nvSpPr>
          <p:cNvPr id="38" name="Shape 38"/>
          <p:cNvSpPr txBox="1">
            <a:spLocks noGrp="1"/>
          </p:cNvSpPr>
          <p:nvPr>
            <p:ph type="title"/>
          </p:nvPr>
        </p:nvSpPr>
        <p:spPr>
          <a:xfrm>
            <a:off x="609600" y="274639"/>
            <a:ext cx="10972800" cy="1143000"/>
          </a:xfrm>
          <a:prstGeom prst="rect">
            <a:avLst/>
          </a:prstGeom>
        </p:spPr>
        <p:txBody>
          <a:bodyPr/>
          <a:lstStyle>
            <a:defPPr/>
            <a:lvl1pPr lvl="0"/>
          </a:lstStyle>
          <a:p>
            <a:r>
              <a:t>Образец заголовка</a:t>
            </a:r>
          </a:p>
        </p:txBody>
      </p:sp>
      <p:sp>
        <p:nvSpPr>
          <p:cNvPr id="39" name="Shape 39"/>
          <p:cNvSpPr txBox="1">
            <a:spLocks noGrp="1"/>
          </p:cNvSpPr>
          <p:nvPr>
            <p:ph type="body" idx="1"/>
          </p:nvPr>
        </p:nvSpPr>
        <p:spPr>
          <a:xfrm>
            <a:off x="609600" y="1535117"/>
            <a:ext cx="5386917" cy="639763"/>
          </a:xfrm>
          <a:prstGeom prst="rect">
            <a:avLst/>
          </a:prstGeom>
        </p:spPr>
        <p:txBody>
          <a:bodyPr anchor="b"/>
          <a:lstStyle>
            <a:defPPr/>
            <a:lvl1pPr marL="0" lvl="0" indent="0">
              <a:buNone/>
              <a:defRPr sz="2800" b="1"/>
            </a:lvl1pPr>
            <a:lvl2pPr marL="536372" lvl="1" indent="0">
              <a:buNone/>
              <a:defRPr sz="2300" b="1"/>
            </a:lvl2pPr>
            <a:lvl3pPr marL="1072743" lvl="2" indent="0">
              <a:buNone/>
              <a:defRPr sz="2100" b="1"/>
            </a:lvl3pPr>
            <a:lvl4pPr marL="1609115" lvl="3" indent="0">
              <a:buNone/>
              <a:defRPr sz="1900" b="1"/>
            </a:lvl4pPr>
            <a:lvl5pPr marL="2145487" lvl="4" indent="0">
              <a:buNone/>
              <a:defRPr sz="1900" b="1"/>
            </a:lvl5pPr>
            <a:lvl6pPr marL="2681859" lvl="5" indent="0">
              <a:buNone/>
              <a:defRPr sz="1900" b="1"/>
            </a:lvl6pPr>
            <a:lvl7pPr marL="3218230" lvl="6" indent="0">
              <a:buNone/>
              <a:defRPr sz="1900" b="1"/>
            </a:lvl7pPr>
            <a:lvl8pPr marL="3754601" lvl="7" indent="0">
              <a:buNone/>
              <a:defRPr sz="1900" b="1"/>
            </a:lvl8pPr>
            <a:lvl9pPr marL="4290974" lvl="8" indent="0">
              <a:buNone/>
              <a:defRPr sz="1900" b="1"/>
            </a:lvl9pPr>
          </a:lstStyle>
          <a:p>
            <a:pPr lvl="0"/>
            <a:r>
              <a:t>Образец текста</a:t>
            </a:r>
          </a:p>
        </p:txBody>
      </p:sp>
      <p:sp>
        <p:nvSpPr>
          <p:cNvPr id="40" name="Shape 40"/>
          <p:cNvSpPr txBox="1">
            <a:spLocks noGrp="1"/>
          </p:cNvSpPr>
          <p:nvPr>
            <p:ph type="body" idx="2"/>
          </p:nvPr>
        </p:nvSpPr>
        <p:spPr>
          <a:xfrm>
            <a:off x="609600" y="2174875"/>
            <a:ext cx="5386917" cy="3951288"/>
          </a:xfrm>
          <a:prstGeom prst="rect">
            <a:avLst/>
          </a:prstGeom>
        </p:spPr>
        <p:txBody>
          <a:bodyPr/>
          <a:lstStyle>
            <a:defPPr/>
            <a:lvl1pPr lvl="0">
              <a:defRPr sz="2800"/>
            </a:lvl1pPr>
            <a:lvl2pPr lvl="1">
              <a:defRPr sz="2300"/>
            </a:lvl2pPr>
            <a:lvl3pPr lvl="2">
              <a:defRPr sz="2100"/>
            </a:lvl3pPr>
            <a:lvl4pPr lvl="3">
              <a:defRPr sz="1900"/>
            </a:lvl4pPr>
            <a:lvl5pPr lvl="4">
              <a:defRPr sz="1900"/>
            </a:lvl5pPr>
            <a:lvl6pPr lvl="5">
              <a:defRPr sz="1900"/>
            </a:lvl6pPr>
            <a:lvl7pPr lvl="6">
              <a:defRPr sz="1900"/>
            </a:lvl7pPr>
            <a:lvl8pPr lvl="7">
              <a:defRPr sz="1900"/>
            </a:lvl8pPr>
            <a:lvl9pPr lvl="8">
              <a:defRPr sz="1900"/>
            </a:lvl9pPr>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41" name="Shape 41"/>
          <p:cNvSpPr txBox="1">
            <a:spLocks noGrp="1"/>
          </p:cNvSpPr>
          <p:nvPr>
            <p:ph type="body" idx="3"/>
          </p:nvPr>
        </p:nvSpPr>
        <p:spPr>
          <a:xfrm>
            <a:off x="6193374" y="1535117"/>
            <a:ext cx="5389033" cy="639763"/>
          </a:xfrm>
          <a:prstGeom prst="rect">
            <a:avLst/>
          </a:prstGeom>
        </p:spPr>
        <p:txBody>
          <a:bodyPr anchor="b"/>
          <a:lstStyle>
            <a:defPPr/>
            <a:lvl1pPr marL="0" lvl="0" indent="0">
              <a:buNone/>
              <a:defRPr sz="2800" b="1"/>
            </a:lvl1pPr>
            <a:lvl2pPr marL="536372" lvl="1" indent="0">
              <a:buNone/>
              <a:defRPr sz="2300" b="1"/>
            </a:lvl2pPr>
            <a:lvl3pPr marL="1072743" lvl="2" indent="0">
              <a:buNone/>
              <a:defRPr sz="2100" b="1"/>
            </a:lvl3pPr>
            <a:lvl4pPr marL="1609115" lvl="3" indent="0">
              <a:buNone/>
              <a:defRPr sz="1900" b="1"/>
            </a:lvl4pPr>
            <a:lvl5pPr marL="2145487" lvl="4" indent="0">
              <a:buNone/>
              <a:defRPr sz="1900" b="1"/>
            </a:lvl5pPr>
            <a:lvl6pPr marL="2681859" lvl="5" indent="0">
              <a:buNone/>
              <a:defRPr sz="1900" b="1"/>
            </a:lvl6pPr>
            <a:lvl7pPr marL="3218230" lvl="6" indent="0">
              <a:buNone/>
              <a:defRPr sz="1900" b="1"/>
            </a:lvl7pPr>
            <a:lvl8pPr marL="3754601" lvl="7" indent="0">
              <a:buNone/>
              <a:defRPr sz="1900" b="1"/>
            </a:lvl8pPr>
            <a:lvl9pPr marL="4290974" lvl="8" indent="0">
              <a:buNone/>
              <a:defRPr sz="1900" b="1"/>
            </a:lvl9pPr>
          </a:lstStyle>
          <a:p>
            <a:pPr lvl="0"/>
            <a:r>
              <a:t>Образец текста</a:t>
            </a:r>
          </a:p>
        </p:txBody>
      </p:sp>
      <p:sp>
        <p:nvSpPr>
          <p:cNvPr id="42" name="Shape 42"/>
          <p:cNvSpPr txBox="1">
            <a:spLocks noGrp="1"/>
          </p:cNvSpPr>
          <p:nvPr>
            <p:ph type="body" idx="4"/>
          </p:nvPr>
        </p:nvSpPr>
        <p:spPr>
          <a:xfrm>
            <a:off x="6193374" y="2174875"/>
            <a:ext cx="5389033" cy="3951288"/>
          </a:xfrm>
          <a:prstGeom prst="rect">
            <a:avLst/>
          </a:prstGeom>
        </p:spPr>
        <p:txBody>
          <a:bodyPr/>
          <a:lstStyle>
            <a:defPPr/>
            <a:lvl1pPr lvl="0">
              <a:defRPr sz="2800"/>
            </a:lvl1pPr>
            <a:lvl2pPr lvl="1">
              <a:defRPr sz="2300"/>
            </a:lvl2pPr>
            <a:lvl3pPr lvl="2">
              <a:defRPr sz="2100"/>
            </a:lvl3pPr>
            <a:lvl4pPr lvl="3">
              <a:defRPr sz="1900"/>
            </a:lvl4pPr>
            <a:lvl5pPr lvl="4">
              <a:defRPr sz="1900"/>
            </a:lvl5pPr>
            <a:lvl6pPr lvl="5">
              <a:defRPr sz="1900"/>
            </a:lvl6pPr>
            <a:lvl7pPr lvl="6">
              <a:defRPr sz="1900"/>
            </a:lvl7pPr>
            <a:lvl8pPr lvl="7">
              <a:defRPr sz="1900"/>
            </a:lvl8pPr>
            <a:lvl9pPr lvl="8">
              <a:defRPr sz="1900"/>
            </a:lvl9pPr>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43" name="Shape 43"/>
          <p:cNvSpPr txBox="1">
            <a:spLocks noGrp="1"/>
          </p:cNvSpPr>
          <p:nvPr>
            <p:ph type="dt" idx="10"/>
          </p:nvPr>
        </p:nvSpPr>
        <p:spPr>
          <a:prstGeom prst="rect">
            <a:avLst/>
          </a:prstGeom>
        </p:spPr>
        <p:txBody>
          <a:bodyPr/>
          <a:lstStyle>
            <a:defPPr/>
            <a:lvl1pPr lvl="0"/>
          </a:lstStyle>
          <a:p>
            <a:r>
              <a:rPr>
                <a:solidFill>
                  <a:srgbClr val="000000">
                    <a:tint val="75000"/>
                  </a:srgbClr>
                </a:solidFill>
              </a:rPr>
              <a:t>15.05.2023</a:t>
            </a:r>
          </a:p>
        </p:txBody>
      </p:sp>
      <p:sp>
        <p:nvSpPr>
          <p:cNvPr id="44" name="Shape 44"/>
          <p:cNvSpPr txBox="1">
            <a:spLocks noGrp="1"/>
          </p:cNvSpPr>
          <p:nvPr>
            <p:ph type="ftr" idx="11"/>
          </p:nvPr>
        </p:nvSpPr>
        <p:spPr>
          <a:prstGeom prst="rect">
            <a:avLst/>
          </a:prstGeom>
        </p:spPr>
        <p:txBody>
          <a:bodyPr/>
          <a:lstStyle>
            <a:defPPr/>
            <a:lvl1pPr lvl="0"/>
          </a:lstStyle>
          <a:p>
            <a:endParaRPr>
              <a:solidFill>
                <a:srgbClr val="000000">
                  <a:tint val="75000"/>
                </a:srgbClr>
              </a:solidFill>
            </a:endParaRPr>
          </a:p>
        </p:txBody>
      </p:sp>
      <p:sp>
        <p:nvSpPr>
          <p:cNvPr id="45" name="Shape 45"/>
          <p:cNvSpPr txBox="1">
            <a:spLocks noGrp="1"/>
          </p:cNvSpPr>
          <p:nvPr>
            <p:ph type="sldNum" idx="12"/>
          </p:nvPr>
        </p:nvSpPr>
        <p:spPr>
          <a:prstGeom prst="rect">
            <a:avLst/>
          </a:prstGeom>
        </p:spPr>
        <p:txBody>
          <a:bodyPr/>
          <a:lstStyle>
            <a:defPPr/>
            <a:lvl1pPr lvl="0"/>
          </a:lstStyle>
          <a:p>
            <a:r>
              <a:rPr>
                <a:solidFill>
                  <a:srgbClr val="000000">
                    <a:tint val="75000"/>
                  </a:srgbClr>
                </a:solidFill>
              </a:rPr>
              <a: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Title, Text and Object">
    <p:spTree>
      <p:nvGrpSpPr>
        <p:cNvPr id="1" name="GroupShape 24"/>
        <p:cNvGrpSpPr/>
        <p:nvPr/>
      </p:nvGrpSpPr>
      <p:grpSpPr>
        <a:xfrm>
          <a:off x="0" y="0"/>
          <a:ext cx="0" cy="0"/>
          <a:chOff x="0" y="0"/>
          <a:chExt cx="0" cy="0"/>
        </a:xfrm>
      </p:grpSpPr>
      <p:sp>
        <p:nvSpPr>
          <p:cNvPr id="25" name="Shape 25"/>
          <p:cNvSpPr txBox="1">
            <a:spLocks noGrp="1"/>
          </p:cNvSpPr>
          <p:nvPr>
            <p:ph type="title"/>
          </p:nvPr>
        </p:nvSpPr>
        <p:spPr>
          <a:xfrm>
            <a:off x="609607" y="273055"/>
            <a:ext cx="4011083" cy="1162051"/>
          </a:xfrm>
          <a:prstGeom prst="rect">
            <a:avLst/>
          </a:prstGeom>
        </p:spPr>
        <p:txBody>
          <a:bodyPr anchor="b"/>
          <a:lstStyle>
            <a:defPPr/>
            <a:lvl1pPr lvl="0" algn="l">
              <a:defRPr sz="2300" b="1"/>
            </a:lvl1pPr>
          </a:lstStyle>
          <a:p>
            <a:r>
              <a:t>Образец заголовка</a:t>
            </a:r>
          </a:p>
        </p:txBody>
      </p:sp>
      <p:sp>
        <p:nvSpPr>
          <p:cNvPr id="26" name="Shape 26"/>
          <p:cNvSpPr txBox="1">
            <a:spLocks noGrp="1"/>
          </p:cNvSpPr>
          <p:nvPr>
            <p:ph type="body" idx="1"/>
          </p:nvPr>
        </p:nvSpPr>
        <p:spPr>
          <a:xfrm>
            <a:off x="4766736" y="273059"/>
            <a:ext cx="6815667" cy="5853113"/>
          </a:xfrm>
          <a:prstGeom prst="rect">
            <a:avLst/>
          </a:prstGeom>
        </p:spPr>
        <p:txBody>
          <a:bodyPr/>
          <a:lstStyle>
            <a:defPPr/>
            <a:lvl1pPr lvl="0">
              <a:defRPr sz="3800"/>
            </a:lvl1pPr>
            <a:lvl2pPr lvl="1">
              <a:defRPr sz="3300"/>
            </a:lvl2pPr>
            <a:lvl3pPr lvl="2">
              <a:defRPr sz="2800"/>
            </a:lvl3pPr>
            <a:lvl4pPr lvl="3">
              <a:defRPr sz="2300"/>
            </a:lvl4pPr>
            <a:lvl5pPr lvl="4">
              <a:defRPr sz="2300"/>
            </a:lvl5pPr>
            <a:lvl6pPr lvl="5">
              <a:defRPr sz="2300"/>
            </a:lvl6pPr>
            <a:lvl7pPr lvl="6">
              <a:defRPr sz="2300"/>
            </a:lvl7pPr>
            <a:lvl8pPr lvl="7">
              <a:defRPr sz="2300"/>
            </a:lvl8pPr>
            <a:lvl9pPr lvl="8">
              <a:defRPr sz="2300"/>
            </a:lvl9pPr>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27" name="Shape 27"/>
          <p:cNvSpPr txBox="1">
            <a:spLocks noGrp="1"/>
          </p:cNvSpPr>
          <p:nvPr>
            <p:ph type="body" idx="2"/>
          </p:nvPr>
        </p:nvSpPr>
        <p:spPr>
          <a:xfrm>
            <a:off x="609607" y="1435103"/>
            <a:ext cx="4011083" cy="4691063"/>
          </a:xfrm>
          <a:prstGeom prst="rect">
            <a:avLst/>
          </a:prstGeom>
        </p:spPr>
        <p:txBody>
          <a:bodyPr/>
          <a:lstStyle>
            <a:defPPr/>
            <a:lvl1pPr marL="0" lvl="0" indent="0">
              <a:buNone/>
              <a:defRPr sz="1600"/>
            </a:lvl1pPr>
            <a:lvl2pPr marL="536372" lvl="1" indent="0">
              <a:buNone/>
              <a:defRPr sz="1400"/>
            </a:lvl2pPr>
            <a:lvl3pPr marL="1072743" lvl="2" indent="0">
              <a:buNone/>
              <a:defRPr sz="1200"/>
            </a:lvl3pPr>
            <a:lvl4pPr marL="1609115" lvl="3" indent="0">
              <a:buNone/>
              <a:defRPr sz="1100"/>
            </a:lvl4pPr>
            <a:lvl5pPr marL="2145487" lvl="4" indent="0">
              <a:buNone/>
              <a:defRPr sz="1100"/>
            </a:lvl5pPr>
            <a:lvl6pPr marL="2681859" lvl="5" indent="0">
              <a:buNone/>
              <a:defRPr sz="1100"/>
            </a:lvl6pPr>
            <a:lvl7pPr marL="3218230" lvl="6" indent="0">
              <a:buNone/>
              <a:defRPr sz="1100"/>
            </a:lvl7pPr>
            <a:lvl8pPr marL="3754601" lvl="7" indent="0">
              <a:buNone/>
              <a:defRPr sz="1100"/>
            </a:lvl8pPr>
            <a:lvl9pPr marL="4290974" lvl="8" indent="0">
              <a:buNone/>
              <a:defRPr sz="1100"/>
            </a:lvl9pPr>
          </a:lstStyle>
          <a:p>
            <a:pPr lvl="0"/>
            <a:r>
              <a:t>Образец текста</a:t>
            </a:r>
          </a:p>
        </p:txBody>
      </p:sp>
      <p:sp>
        <p:nvSpPr>
          <p:cNvPr id="28" name="Shape 28"/>
          <p:cNvSpPr txBox="1">
            <a:spLocks noGrp="1"/>
          </p:cNvSpPr>
          <p:nvPr>
            <p:ph type="dt" idx="10"/>
          </p:nvPr>
        </p:nvSpPr>
        <p:spPr>
          <a:prstGeom prst="rect">
            <a:avLst/>
          </a:prstGeom>
        </p:spPr>
        <p:txBody>
          <a:bodyPr/>
          <a:lstStyle>
            <a:defPPr/>
            <a:lvl1pPr lvl="0"/>
          </a:lstStyle>
          <a:p>
            <a:r>
              <a:rPr>
                <a:solidFill>
                  <a:srgbClr val="000000">
                    <a:tint val="75000"/>
                  </a:srgbClr>
                </a:solidFill>
              </a:rPr>
              <a:t>15.05.2023</a:t>
            </a:r>
          </a:p>
        </p:txBody>
      </p:sp>
      <p:sp>
        <p:nvSpPr>
          <p:cNvPr id="29" name="Shape 29"/>
          <p:cNvSpPr txBox="1">
            <a:spLocks noGrp="1"/>
          </p:cNvSpPr>
          <p:nvPr>
            <p:ph type="ftr" idx="11"/>
          </p:nvPr>
        </p:nvSpPr>
        <p:spPr>
          <a:prstGeom prst="rect">
            <a:avLst/>
          </a:prstGeom>
        </p:spPr>
        <p:txBody>
          <a:bodyPr/>
          <a:lstStyle>
            <a:defPPr/>
            <a:lvl1pPr lvl="0"/>
          </a:lstStyle>
          <a:p>
            <a:endParaRPr>
              <a:solidFill>
                <a:srgbClr val="000000">
                  <a:tint val="75000"/>
                </a:srgbClr>
              </a:solidFill>
            </a:endParaRPr>
          </a:p>
        </p:txBody>
      </p:sp>
      <p:sp>
        <p:nvSpPr>
          <p:cNvPr id="30" name="Shape 30"/>
          <p:cNvSpPr txBox="1">
            <a:spLocks noGrp="1"/>
          </p:cNvSpPr>
          <p:nvPr>
            <p:ph type="sldNum" idx="12"/>
          </p:nvPr>
        </p:nvSpPr>
        <p:spPr>
          <a:prstGeom prst="rect">
            <a:avLst/>
          </a:prstGeom>
        </p:spPr>
        <p:txBody>
          <a:bodyPr/>
          <a:lstStyle>
            <a:defPPr/>
            <a:lvl1pPr lvl="0"/>
          </a:lstStyle>
          <a:p>
            <a:r>
              <a:rPr>
                <a:solidFill>
                  <a:srgbClr val="000000">
                    <a:tint val="75000"/>
                  </a:srgbClr>
                </a:solidFill>
              </a:rPr>
              <a: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Title and Picture">
    <p:spTree>
      <p:nvGrpSpPr>
        <p:cNvPr id="1" name="GroupShape 63"/>
        <p:cNvGrpSpPr/>
        <p:nvPr/>
      </p:nvGrpSpPr>
      <p:grpSpPr>
        <a:xfrm>
          <a:off x="0" y="0"/>
          <a:ext cx="0" cy="0"/>
          <a:chOff x="0" y="0"/>
          <a:chExt cx="0" cy="0"/>
        </a:xfrm>
      </p:grpSpPr>
      <p:sp>
        <p:nvSpPr>
          <p:cNvPr id="64" name="Shape 64"/>
          <p:cNvSpPr txBox="1">
            <a:spLocks noGrp="1"/>
          </p:cNvSpPr>
          <p:nvPr>
            <p:ph type="title"/>
          </p:nvPr>
        </p:nvSpPr>
        <p:spPr>
          <a:xfrm>
            <a:off x="2389717" y="4800607"/>
            <a:ext cx="7315200" cy="566739"/>
          </a:xfrm>
          <a:prstGeom prst="rect">
            <a:avLst/>
          </a:prstGeom>
        </p:spPr>
        <p:txBody>
          <a:bodyPr anchor="b"/>
          <a:lstStyle>
            <a:defPPr/>
            <a:lvl1pPr lvl="0" algn="l">
              <a:defRPr sz="2300" b="1"/>
            </a:lvl1pPr>
          </a:lstStyle>
          <a:p>
            <a:r>
              <a:t>Образец заголовка</a:t>
            </a:r>
          </a:p>
        </p:txBody>
      </p:sp>
      <p:sp>
        <p:nvSpPr>
          <p:cNvPr id="65" name="Shape 65"/>
          <p:cNvSpPr txBox="1">
            <a:spLocks noGrp="1"/>
          </p:cNvSpPr>
          <p:nvPr>
            <p:ph type="body" idx="1"/>
          </p:nvPr>
        </p:nvSpPr>
        <p:spPr>
          <a:xfrm>
            <a:off x="2389717" y="612775"/>
            <a:ext cx="7315200" cy="4114800"/>
          </a:xfrm>
          <a:prstGeom prst="rect">
            <a:avLst/>
          </a:prstGeom>
        </p:spPr>
        <p:txBody>
          <a:bodyPr/>
          <a:lstStyle>
            <a:defPPr/>
            <a:lvl1pPr marL="0" lvl="0" indent="0">
              <a:buNone/>
              <a:defRPr sz="3800"/>
            </a:lvl1pPr>
            <a:lvl2pPr marL="536372" lvl="1" indent="0">
              <a:buNone/>
              <a:defRPr sz="3300"/>
            </a:lvl2pPr>
            <a:lvl3pPr marL="1072743" lvl="2" indent="0">
              <a:buNone/>
              <a:defRPr sz="2800"/>
            </a:lvl3pPr>
            <a:lvl4pPr marL="1609115" lvl="3" indent="0">
              <a:buNone/>
              <a:defRPr sz="2300"/>
            </a:lvl4pPr>
            <a:lvl5pPr marL="2145487" lvl="4" indent="0">
              <a:buNone/>
              <a:defRPr sz="2300"/>
            </a:lvl5pPr>
            <a:lvl6pPr marL="2681859" lvl="5" indent="0">
              <a:buNone/>
              <a:defRPr sz="2300"/>
            </a:lvl6pPr>
            <a:lvl7pPr marL="3218230" lvl="6" indent="0">
              <a:buNone/>
              <a:defRPr sz="2300"/>
            </a:lvl7pPr>
            <a:lvl8pPr marL="3754601" lvl="7" indent="0">
              <a:buNone/>
              <a:defRPr sz="2300"/>
            </a:lvl8pPr>
            <a:lvl9pPr marL="4290974" lvl="8" indent="0">
              <a:buNone/>
              <a:defRPr sz="2300"/>
            </a:lvl9pPr>
          </a:lstStyle>
          <a:p>
            <a:endParaRPr/>
          </a:p>
        </p:txBody>
      </p:sp>
      <p:sp>
        <p:nvSpPr>
          <p:cNvPr id="66" name="Shape 66"/>
          <p:cNvSpPr txBox="1">
            <a:spLocks noGrp="1"/>
          </p:cNvSpPr>
          <p:nvPr>
            <p:ph type="body" idx="2"/>
          </p:nvPr>
        </p:nvSpPr>
        <p:spPr>
          <a:xfrm>
            <a:off x="2389717" y="5367345"/>
            <a:ext cx="7315200" cy="804862"/>
          </a:xfrm>
          <a:prstGeom prst="rect">
            <a:avLst/>
          </a:prstGeom>
        </p:spPr>
        <p:txBody>
          <a:bodyPr/>
          <a:lstStyle>
            <a:defPPr/>
            <a:lvl1pPr marL="0" lvl="0" indent="0">
              <a:buNone/>
              <a:defRPr sz="1600"/>
            </a:lvl1pPr>
            <a:lvl2pPr marL="536372" lvl="1" indent="0">
              <a:buNone/>
              <a:defRPr sz="1400"/>
            </a:lvl2pPr>
            <a:lvl3pPr marL="1072743" lvl="2" indent="0">
              <a:buNone/>
              <a:defRPr sz="1200"/>
            </a:lvl3pPr>
            <a:lvl4pPr marL="1609115" lvl="3" indent="0">
              <a:buNone/>
              <a:defRPr sz="1100"/>
            </a:lvl4pPr>
            <a:lvl5pPr marL="2145487" lvl="4" indent="0">
              <a:buNone/>
              <a:defRPr sz="1100"/>
            </a:lvl5pPr>
            <a:lvl6pPr marL="2681859" lvl="5" indent="0">
              <a:buNone/>
              <a:defRPr sz="1100"/>
            </a:lvl6pPr>
            <a:lvl7pPr marL="3218230" lvl="6" indent="0">
              <a:buNone/>
              <a:defRPr sz="1100"/>
            </a:lvl7pPr>
            <a:lvl8pPr marL="3754601" lvl="7" indent="0">
              <a:buNone/>
              <a:defRPr sz="1100"/>
            </a:lvl8pPr>
            <a:lvl9pPr marL="4290974" lvl="8" indent="0">
              <a:buNone/>
              <a:defRPr sz="1100"/>
            </a:lvl9pPr>
          </a:lstStyle>
          <a:p>
            <a:pPr lvl="0"/>
            <a:r>
              <a:t>Образец текста</a:t>
            </a:r>
          </a:p>
        </p:txBody>
      </p:sp>
      <p:sp>
        <p:nvSpPr>
          <p:cNvPr id="67" name="Shape 67"/>
          <p:cNvSpPr txBox="1">
            <a:spLocks noGrp="1"/>
          </p:cNvSpPr>
          <p:nvPr>
            <p:ph type="dt" idx="10"/>
          </p:nvPr>
        </p:nvSpPr>
        <p:spPr>
          <a:prstGeom prst="rect">
            <a:avLst/>
          </a:prstGeom>
        </p:spPr>
        <p:txBody>
          <a:bodyPr/>
          <a:lstStyle>
            <a:defPPr/>
            <a:lvl1pPr lvl="0"/>
          </a:lstStyle>
          <a:p>
            <a:r>
              <a:rPr>
                <a:solidFill>
                  <a:srgbClr val="000000">
                    <a:tint val="75000"/>
                  </a:srgbClr>
                </a:solidFill>
              </a:rPr>
              <a:t>15.05.2023</a:t>
            </a:r>
          </a:p>
        </p:txBody>
      </p:sp>
      <p:sp>
        <p:nvSpPr>
          <p:cNvPr id="68" name="Shape 68"/>
          <p:cNvSpPr txBox="1">
            <a:spLocks noGrp="1"/>
          </p:cNvSpPr>
          <p:nvPr>
            <p:ph type="ftr" idx="11"/>
          </p:nvPr>
        </p:nvSpPr>
        <p:spPr>
          <a:prstGeom prst="rect">
            <a:avLst/>
          </a:prstGeom>
        </p:spPr>
        <p:txBody>
          <a:bodyPr/>
          <a:lstStyle>
            <a:defPPr/>
            <a:lvl1pPr lvl="0"/>
          </a:lstStyle>
          <a:p>
            <a:endParaRPr>
              <a:solidFill>
                <a:srgbClr val="000000">
                  <a:tint val="75000"/>
                </a:srgbClr>
              </a:solidFill>
            </a:endParaRPr>
          </a:p>
        </p:txBody>
      </p:sp>
      <p:sp>
        <p:nvSpPr>
          <p:cNvPr id="69" name="Shape 69"/>
          <p:cNvSpPr txBox="1">
            <a:spLocks noGrp="1"/>
          </p:cNvSpPr>
          <p:nvPr>
            <p:ph type="sldNum" idx="12"/>
          </p:nvPr>
        </p:nvSpPr>
        <p:spPr>
          <a:prstGeom prst="rect">
            <a:avLst/>
          </a:prstGeom>
        </p:spPr>
        <p:txBody>
          <a:bodyPr/>
          <a:lstStyle>
            <a:defPPr/>
            <a:lvl1pPr lvl="0"/>
          </a:lstStyle>
          <a:p>
            <a:r>
              <a:rPr>
                <a:solidFill>
                  <a:srgbClr val="000000">
                    <a:tint val="75000"/>
                  </a:srgbClr>
                </a:solidFill>
              </a:rPr>
              <a: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GroupShape 53"/>
        <p:cNvGrpSpPr/>
        <p:nvPr/>
      </p:nvGrpSpPr>
      <p:grpSpPr>
        <a:xfrm>
          <a:off x="0" y="0"/>
          <a:ext cx="0" cy="0"/>
          <a:chOff x="0" y="0"/>
          <a:chExt cx="0" cy="0"/>
        </a:xfrm>
      </p:grpSpPr>
      <p:sp>
        <p:nvSpPr>
          <p:cNvPr id="54" name="Shape 54"/>
          <p:cNvSpPr txBox="1">
            <a:spLocks noGrp="1"/>
          </p:cNvSpPr>
          <p:nvPr>
            <p:ph type="title"/>
          </p:nvPr>
        </p:nvSpPr>
        <p:spPr>
          <a:prstGeom prst="rect">
            <a:avLst/>
          </a:prstGeom>
        </p:spPr>
        <p:txBody>
          <a:bodyPr/>
          <a:lstStyle>
            <a:defPPr/>
            <a:lvl1pPr lvl="0"/>
          </a:lstStyle>
          <a:p>
            <a:r>
              <a:t>Образец заголовка</a:t>
            </a:r>
          </a:p>
        </p:txBody>
      </p:sp>
      <p:sp>
        <p:nvSpPr>
          <p:cNvPr id="55" name="Shape 55"/>
          <p:cNvSpPr txBox="1">
            <a:spLocks noGrp="1"/>
          </p:cNvSpPr>
          <p:nvPr>
            <p:ph type="body" idx="1"/>
          </p:nvPr>
        </p:nvSpPr>
        <p:spPr>
          <a:prstGeom prst="rect">
            <a:avLst/>
          </a:prstGeom>
        </p:spPr>
        <p:txBody>
          <a:bodyPr vert="eaVert"/>
          <a:lstStyle>
            <a:defPPr/>
            <a:lvl1pPr lvl="0"/>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56" name="Shape 56"/>
          <p:cNvSpPr txBox="1">
            <a:spLocks noGrp="1"/>
          </p:cNvSpPr>
          <p:nvPr>
            <p:ph type="dt" idx="10"/>
          </p:nvPr>
        </p:nvSpPr>
        <p:spPr>
          <a:prstGeom prst="rect">
            <a:avLst/>
          </a:prstGeom>
        </p:spPr>
        <p:txBody>
          <a:bodyPr/>
          <a:lstStyle>
            <a:defPPr/>
            <a:lvl1pPr lvl="0"/>
          </a:lstStyle>
          <a:p>
            <a:r>
              <a:rPr>
                <a:solidFill>
                  <a:srgbClr val="000000">
                    <a:tint val="75000"/>
                  </a:srgbClr>
                </a:solidFill>
              </a:rPr>
              <a:t>15.05.2023</a:t>
            </a:r>
          </a:p>
        </p:txBody>
      </p:sp>
      <p:sp>
        <p:nvSpPr>
          <p:cNvPr id="57" name="Shape 57"/>
          <p:cNvSpPr txBox="1">
            <a:spLocks noGrp="1"/>
          </p:cNvSpPr>
          <p:nvPr>
            <p:ph type="ftr" idx="11"/>
          </p:nvPr>
        </p:nvSpPr>
        <p:spPr>
          <a:prstGeom prst="rect">
            <a:avLst/>
          </a:prstGeom>
        </p:spPr>
        <p:txBody>
          <a:bodyPr/>
          <a:lstStyle>
            <a:defPPr/>
            <a:lvl1pPr lvl="0"/>
          </a:lstStyle>
          <a:p>
            <a:endParaRPr>
              <a:solidFill>
                <a:srgbClr val="000000">
                  <a:tint val="75000"/>
                </a:srgbClr>
              </a:solidFill>
            </a:endParaRPr>
          </a:p>
        </p:txBody>
      </p:sp>
      <p:sp>
        <p:nvSpPr>
          <p:cNvPr id="58" name="Shape 58"/>
          <p:cNvSpPr txBox="1">
            <a:spLocks noGrp="1"/>
          </p:cNvSpPr>
          <p:nvPr>
            <p:ph type="sldNum" idx="12"/>
          </p:nvPr>
        </p:nvSpPr>
        <p:spPr>
          <a:prstGeom prst="rect">
            <a:avLst/>
          </a:prstGeom>
        </p:spPr>
        <p:txBody>
          <a:bodyPr/>
          <a:lstStyle>
            <a:defPPr/>
            <a:lvl1pPr lvl="0"/>
          </a:lstStyle>
          <a:p>
            <a:r>
              <a:rPr>
                <a:solidFill>
                  <a:srgbClr val="000000">
                    <a:tint val="75000"/>
                  </a:srgbClr>
                </a:solidFill>
              </a:rPr>
              <a: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GroupShape 1"/>
        <p:cNvGrpSpPr/>
        <p:nvPr/>
      </p:nvGrpSpPr>
      <p:grpSpPr>
        <a:xfrm>
          <a:off x="0" y="0"/>
          <a:ext cx="0" cy="0"/>
          <a:chOff x="0" y="0"/>
          <a:chExt cx="0" cy="0"/>
        </a:xfrm>
      </p:grpSpPr>
      <p:sp>
        <p:nvSpPr>
          <p:cNvPr id="2" name="Shape 2"/>
          <p:cNvSpPr txBox="1">
            <a:spLocks noGrp="1"/>
          </p:cNvSpPr>
          <p:nvPr>
            <p:ph type="title"/>
          </p:nvPr>
        </p:nvSpPr>
        <p:spPr>
          <a:xfrm>
            <a:off x="609600" y="274639"/>
            <a:ext cx="10972800" cy="1143000"/>
          </a:xfrm>
          <a:prstGeom prst="rect">
            <a:avLst/>
          </a:prstGeom>
        </p:spPr>
        <p:txBody>
          <a:bodyPr vert="horz" lIns="107275" tIns="53637" rIns="107275" bIns="53637" anchor="ctr">
            <a:normAutofit/>
          </a:bodyPr>
          <a:lstStyle/>
          <a:p>
            <a:r>
              <a:t>Образец заголовка</a:t>
            </a:r>
          </a:p>
        </p:txBody>
      </p:sp>
      <p:sp>
        <p:nvSpPr>
          <p:cNvPr id="3" name="Shape 3"/>
          <p:cNvSpPr txBox="1">
            <a:spLocks noGrp="1"/>
          </p:cNvSpPr>
          <p:nvPr>
            <p:ph type="body" idx="1"/>
          </p:nvPr>
        </p:nvSpPr>
        <p:spPr>
          <a:xfrm>
            <a:off x="609600" y="1600206"/>
            <a:ext cx="10972800" cy="4525961"/>
          </a:xfrm>
          <a:prstGeom prst="rect">
            <a:avLst/>
          </a:prstGeom>
        </p:spPr>
        <p:txBody>
          <a:bodyPr vert="horz" lIns="107275" tIns="53637" rIns="107275" bIns="53637">
            <a:normAutofit/>
          </a:bodyPr>
          <a:lstStyle/>
          <a:p>
            <a:pPr lvl="0"/>
            <a:r>
              <a:t>Образец текста</a:t>
            </a:r>
          </a:p>
          <a:p>
            <a:pPr lvl="1"/>
            <a:r>
              <a:t>Второй уровень</a:t>
            </a:r>
          </a:p>
          <a:p>
            <a:pPr lvl="2"/>
            <a:r>
              <a:t>Третий уровень</a:t>
            </a:r>
          </a:p>
          <a:p>
            <a:pPr lvl="3"/>
            <a:r>
              <a:t>Четвертый уровень</a:t>
            </a:r>
          </a:p>
          <a:p>
            <a:pPr lvl="4"/>
            <a:r>
              <a:t>Пятый уровень</a:t>
            </a:r>
          </a:p>
        </p:txBody>
      </p:sp>
      <p:sp>
        <p:nvSpPr>
          <p:cNvPr id="4" name="Shape 4"/>
          <p:cNvSpPr txBox="1">
            <a:spLocks noGrp="1"/>
          </p:cNvSpPr>
          <p:nvPr>
            <p:ph type="dt" idx="2"/>
          </p:nvPr>
        </p:nvSpPr>
        <p:spPr>
          <a:xfrm>
            <a:off x="609600" y="6356358"/>
            <a:ext cx="2844800" cy="365123"/>
          </a:xfrm>
          <a:prstGeom prst="rect">
            <a:avLst/>
          </a:prstGeom>
        </p:spPr>
        <p:txBody>
          <a:bodyPr vert="horz" lIns="107275" tIns="53637" rIns="107275" bIns="53637" anchor="ctr"/>
          <a:lstStyle>
            <a:defPPr/>
            <a:lvl1pPr marL="0" lvl="0" indent="0" algn="l">
              <a:defRPr sz="1400">
                <a:solidFill>
                  <a:schemeClr val="tx1">
                    <a:tint val="75000"/>
                  </a:schemeClr>
                </a:solidFill>
                <a:latin typeface="+mn-lt"/>
                <a:ea typeface="+mn-ea"/>
                <a:cs typeface="+mn-cs"/>
              </a:defRPr>
            </a:lvl1pPr>
            <a:lvl2pPr marL="457200" lvl="1" indent="0" algn="l">
              <a:defRPr sz="1800">
                <a:solidFill>
                  <a:schemeClr val="tx1"/>
                </a:solidFill>
                <a:latin typeface="+mn-lt"/>
                <a:ea typeface="+mn-ea"/>
                <a:cs typeface="+mn-cs"/>
              </a:defRPr>
            </a:lvl2pPr>
            <a:lvl3pPr marL="914400" lvl="2" indent="0" algn="l">
              <a:defRPr sz="1800">
                <a:solidFill>
                  <a:schemeClr val="tx1"/>
                </a:solidFill>
                <a:latin typeface="+mn-lt"/>
                <a:ea typeface="+mn-ea"/>
                <a:cs typeface="+mn-cs"/>
              </a:defRPr>
            </a:lvl3pPr>
            <a:lvl4pPr marL="1371600" lvl="3" indent="0" algn="l">
              <a:defRPr sz="1800">
                <a:solidFill>
                  <a:schemeClr val="tx1"/>
                </a:solidFill>
                <a:latin typeface="+mn-lt"/>
                <a:ea typeface="+mn-ea"/>
                <a:cs typeface="+mn-cs"/>
              </a:defRPr>
            </a:lvl4pPr>
            <a:lvl5pPr marL="1828800" lvl="4" indent="0" algn="l">
              <a:defRPr sz="1800">
                <a:solidFill>
                  <a:schemeClr val="tx1"/>
                </a:solidFill>
                <a:latin typeface="+mn-lt"/>
                <a:ea typeface="+mn-ea"/>
                <a:cs typeface="+mn-cs"/>
              </a:defRPr>
            </a:lvl5pPr>
            <a:lvl6pPr marL="2286000" lvl="5" indent="0" algn="l">
              <a:defRPr sz="1800">
                <a:solidFill>
                  <a:schemeClr val="tx1"/>
                </a:solidFill>
                <a:latin typeface="+mn-lt"/>
                <a:ea typeface="+mn-ea"/>
                <a:cs typeface="+mn-cs"/>
              </a:defRPr>
            </a:lvl6pPr>
            <a:lvl7pPr marL="2743200" lvl="6" indent="0" algn="l">
              <a:defRPr sz="1800">
                <a:solidFill>
                  <a:schemeClr val="tx1"/>
                </a:solidFill>
                <a:latin typeface="+mn-lt"/>
                <a:ea typeface="+mn-ea"/>
                <a:cs typeface="+mn-cs"/>
              </a:defRPr>
            </a:lvl7pPr>
            <a:lvl8pPr marL="3200400" lvl="7" indent="0" algn="l">
              <a:defRPr sz="1800">
                <a:solidFill>
                  <a:schemeClr val="tx1"/>
                </a:solidFill>
                <a:latin typeface="+mn-lt"/>
                <a:ea typeface="+mn-ea"/>
                <a:cs typeface="+mn-cs"/>
              </a:defRPr>
            </a:lvl8pPr>
            <a:lvl9pPr marL="3657600" lvl="8" indent="0" algn="l">
              <a:defRPr sz="1800">
                <a:solidFill>
                  <a:schemeClr val="tx1"/>
                </a:solidFill>
                <a:latin typeface="+mn-lt"/>
                <a:ea typeface="+mn-ea"/>
                <a:cs typeface="+mn-cs"/>
              </a:defRPr>
            </a:lvl9pPr>
          </a:lstStyle>
          <a:p>
            <a:r>
              <a:rPr>
                <a:solidFill>
                  <a:srgbClr val="000000">
                    <a:tint val="75000"/>
                  </a:srgbClr>
                </a:solidFill>
              </a:rPr>
              <a:t>15.05.2023</a:t>
            </a:r>
          </a:p>
        </p:txBody>
      </p:sp>
      <p:sp>
        <p:nvSpPr>
          <p:cNvPr id="5" name="Shape 5"/>
          <p:cNvSpPr txBox="1">
            <a:spLocks noGrp="1"/>
          </p:cNvSpPr>
          <p:nvPr>
            <p:ph type="ftr" idx="3"/>
          </p:nvPr>
        </p:nvSpPr>
        <p:spPr>
          <a:xfrm>
            <a:off x="4165600" y="6356358"/>
            <a:ext cx="3860800" cy="365123"/>
          </a:xfrm>
          <a:prstGeom prst="rect">
            <a:avLst/>
          </a:prstGeom>
        </p:spPr>
        <p:txBody>
          <a:bodyPr vert="horz" lIns="107275" tIns="53637" rIns="107275" bIns="53637" anchor="ctr"/>
          <a:lstStyle>
            <a:defPPr/>
            <a:lvl1pPr marL="0" lvl="0" indent="0" algn="ctr">
              <a:defRPr sz="1400">
                <a:solidFill>
                  <a:schemeClr val="tx1">
                    <a:tint val="75000"/>
                  </a:schemeClr>
                </a:solidFill>
                <a:latin typeface="+mn-lt"/>
                <a:ea typeface="+mn-ea"/>
                <a:cs typeface="+mn-cs"/>
              </a:defRPr>
            </a:lvl1pPr>
            <a:lvl2pPr marL="457200" lvl="1" indent="0" algn="l">
              <a:defRPr sz="1800">
                <a:solidFill>
                  <a:schemeClr val="tx1"/>
                </a:solidFill>
                <a:latin typeface="+mn-lt"/>
                <a:ea typeface="+mn-ea"/>
                <a:cs typeface="+mn-cs"/>
              </a:defRPr>
            </a:lvl2pPr>
            <a:lvl3pPr marL="914400" lvl="2" indent="0" algn="l">
              <a:defRPr sz="1800">
                <a:solidFill>
                  <a:schemeClr val="tx1"/>
                </a:solidFill>
                <a:latin typeface="+mn-lt"/>
                <a:ea typeface="+mn-ea"/>
                <a:cs typeface="+mn-cs"/>
              </a:defRPr>
            </a:lvl3pPr>
            <a:lvl4pPr marL="1371600" lvl="3" indent="0" algn="l">
              <a:defRPr sz="1800">
                <a:solidFill>
                  <a:schemeClr val="tx1"/>
                </a:solidFill>
                <a:latin typeface="+mn-lt"/>
                <a:ea typeface="+mn-ea"/>
                <a:cs typeface="+mn-cs"/>
              </a:defRPr>
            </a:lvl4pPr>
            <a:lvl5pPr marL="1828800" lvl="4" indent="0" algn="l">
              <a:defRPr sz="1800">
                <a:solidFill>
                  <a:schemeClr val="tx1"/>
                </a:solidFill>
                <a:latin typeface="+mn-lt"/>
                <a:ea typeface="+mn-ea"/>
                <a:cs typeface="+mn-cs"/>
              </a:defRPr>
            </a:lvl5pPr>
            <a:lvl6pPr marL="2286000" lvl="5" indent="0" algn="l">
              <a:defRPr sz="1800">
                <a:solidFill>
                  <a:schemeClr val="tx1"/>
                </a:solidFill>
                <a:latin typeface="+mn-lt"/>
                <a:ea typeface="+mn-ea"/>
                <a:cs typeface="+mn-cs"/>
              </a:defRPr>
            </a:lvl6pPr>
            <a:lvl7pPr marL="2743200" lvl="6" indent="0" algn="l">
              <a:defRPr sz="1800">
                <a:solidFill>
                  <a:schemeClr val="tx1"/>
                </a:solidFill>
                <a:latin typeface="+mn-lt"/>
                <a:ea typeface="+mn-ea"/>
                <a:cs typeface="+mn-cs"/>
              </a:defRPr>
            </a:lvl7pPr>
            <a:lvl8pPr marL="3200400" lvl="7" indent="0" algn="l">
              <a:defRPr sz="1800">
                <a:solidFill>
                  <a:schemeClr val="tx1"/>
                </a:solidFill>
                <a:latin typeface="+mn-lt"/>
                <a:ea typeface="+mn-ea"/>
                <a:cs typeface="+mn-cs"/>
              </a:defRPr>
            </a:lvl8pPr>
            <a:lvl9pPr marL="3657600" lvl="8" indent="0" algn="l">
              <a:defRPr sz="1800">
                <a:solidFill>
                  <a:schemeClr val="tx1"/>
                </a:solidFill>
                <a:latin typeface="+mn-lt"/>
                <a:ea typeface="+mn-ea"/>
                <a:cs typeface="+mn-cs"/>
              </a:defRPr>
            </a:lvl9pPr>
          </a:lstStyle>
          <a:p>
            <a:endParaRPr>
              <a:solidFill>
                <a:srgbClr val="000000">
                  <a:tint val="75000"/>
                </a:srgbClr>
              </a:solidFill>
            </a:endParaRPr>
          </a:p>
        </p:txBody>
      </p:sp>
      <p:sp>
        <p:nvSpPr>
          <p:cNvPr id="6" name="Shape 6"/>
          <p:cNvSpPr txBox="1">
            <a:spLocks noGrp="1"/>
          </p:cNvSpPr>
          <p:nvPr>
            <p:ph type="sldNum" idx="4"/>
          </p:nvPr>
        </p:nvSpPr>
        <p:spPr>
          <a:xfrm>
            <a:off x="8737600" y="6356358"/>
            <a:ext cx="2844800" cy="365123"/>
          </a:xfrm>
          <a:prstGeom prst="rect">
            <a:avLst/>
          </a:prstGeom>
        </p:spPr>
        <p:txBody>
          <a:bodyPr vert="horz" lIns="107275" tIns="53637" rIns="107275" bIns="53637" anchor="ctr"/>
          <a:lstStyle>
            <a:defPPr/>
            <a:lvl1pPr marL="0" lvl="0" indent="0" algn="r">
              <a:defRPr sz="1400">
                <a:solidFill>
                  <a:schemeClr val="tx1">
                    <a:tint val="75000"/>
                  </a:schemeClr>
                </a:solidFill>
                <a:latin typeface="+mn-lt"/>
                <a:ea typeface="+mn-ea"/>
                <a:cs typeface="+mn-cs"/>
              </a:defRPr>
            </a:lvl1pPr>
            <a:lvl2pPr marL="457200" lvl="1" indent="0" algn="l">
              <a:defRPr sz="1800">
                <a:solidFill>
                  <a:schemeClr val="tx1"/>
                </a:solidFill>
                <a:latin typeface="+mn-lt"/>
                <a:ea typeface="+mn-ea"/>
                <a:cs typeface="+mn-cs"/>
              </a:defRPr>
            </a:lvl2pPr>
            <a:lvl3pPr marL="914400" lvl="2" indent="0" algn="l">
              <a:defRPr sz="1800">
                <a:solidFill>
                  <a:schemeClr val="tx1"/>
                </a:solidFill>
                <a:latin typeface="+mn-lt"/>
                <a:ea typeface="+mn-ea"/>
                <a:cs typeface="+mn-cs"/>
              </a:defRPr>
            </a:lvl3pPr>
            <a:lvl4pPr marL="1371600" lvl="3" indent="0" algn="l">
              <a:defRPr sz="1800">
                <a:solidFill>
                  <a:schemeClr val="tx1"/>
                </a:solidFill>
                <a:latin typeface="+mn-lt"/>
                <a:ea typeface="+mn-ea"/>
                <a:cs typeface="+mn-cs"/>
              </a:defRPr>
            </a:lvl4pPr>
            <a:lvl5pPr marL="1828800" lvl="4" indent="0" algn="l">
              <a:defRPr sz="1800">
                <a:solidFill>
                  <a:schemeClr val="tx1"/>
                </a:solidFill>
                <a:latin typeface="+mn-lt"/>
                <a:ea typeface="+mn-ea"/>
                <a:cs typeface="+mn-cs"/>
              </a:defRPr>
            </a:lvl5pPr>
            <a:lvl6pPr marL="2286000" lvl="5" indent="0" algn="l">
              <a:defRPr sz="1800">
                <a:solidFill>
                  <a:schemeClr val="tx1"/>
                </a:solidFill>
                <a:latin typeface="+mn-lt"/>
                <a:ea typeface="+mn-ea"/>
                <a:cs typeface="+mn-cs"/>
              </a:defRPr>
            </a:lvl6pPr>
            <a:lvl7pPr marL="2743200" lvl="6" indent="0" algn="l">
              <a:defRPr sz="1800">
                <a:solidFill>
                  <a:schemeClr val="tx1"/>
                </a:solidFill>
                <a:latin typeface="+mn-lt"/>
                <a:ea typeface="+mn-ea"/>
                <a:cs typeface="+mn-cs"/>
              </a:defRPr>
            </a:lvl7pPr>
            <a:lvl8pPr marL="3200400" lvl="7" indent="0" algn="l">
              <a:defRPr sz="1800">
                <a:solidFill>
                  <a:schemeClr val="tx1"/>
                </a:solidFill>
                <a:latin typeface="+mn-lt"/>
                <a:ea typeface="+mn-ea"/>
                <a:cs typeface="+mn-cs"/>
              </a:defRPr>
            </a:lvl8pPr>
            <a:lvl9pPr marL="3657600" lvl="8" indent="0" algn="l">
              <a:defRPr sz="1800">
                <a:solidFill>
                  <a:schemeClr val="tx1"/>
                </a:solidFill>
                <a:latin typeface="+mn-lt"/>
                <a:ea typeface="+mn-ea"/>
                <a:cs typeface="+mn-cs"/>
              </a:defRPr>
            </a:lvl9pPr>
          </a:lstStyle>
          <a:p>
            <a:r>
              <a:rPr>
                <a:solidFill>
                  <a:srgbClr val="000000">
                    <a:tint val="75000"/>
                  </a:srgbClr>
                </a:solidFill>
              </a:rPr>
              <a:t>‹#›</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defPPr/>
      <a:lvl1pPr lvl="0" algn="ctr">
        <a:buNone/>
        <a:defRPr sz="5200">
          <a:solidFill>
            <a:schemeClr val="tx1"/>
          </a:solidFill>
          <a:latin typeface="+mj-lt"/>
          <a:ea typeface="+mj-ea"/>
          <a:cs typeface="+mj-cs"/>
        </a:defRPr>
      </a:lvl1pPr>
    </p:titleStyle>
    <p:bodyStyle>
      <a:defPPr/>
      <a:lvl1pPr marL="402279" lvl="0" indent="-402279" algn="l">
        <a:buFont typeface="Arial"/>
        <a:buChar char="•"/>
        <a:defRPr sz="3800">
          <a:solidFill>
            <a:schemeClr val="tx1"/>
          </a:solidFill>
          <a:latin typeface="+mn-lt"/>
          <a:ea typeface="+mn-ea"/>
          <a:cs typeface="+mn-cs"/>
        </a:defRPr>
      </a:lvl1pPr>
      <a:lvl2pPr marL="871604" lvl="1" indent="-335232" algn="l">
        <a:buFont typeface="Arial"/>
        <a:buChar char="–"/>
        <a:defRPr sz="3300">
          <a:solidFill>
            <a:schemeClr val="tx1"/>
          </a:solidFill>
          <a:latin typeface="+mn-lt"/>
          <a:ea typeface="+mn-ea"/>
          <a:cs typeface="+mn-cs"/>
        </a:defRPr>
      </a:lvl2pPr>
      <a:lvl3pPr marL="1340929" lvl="2" indent="-268185" algn="l">
        <a:buFont typeface="Arial"/>
        <a:buChar char="•"/>
        <a:defRPr sz="2800">
          <a:solidFill>
            <a:schemeClr val="tx1"/>
          </a:solidFill>
          <a:latin typeface="+mn-lt"/>
          <a:ea typeface="+mn-ea"/>
          <a:cs typeface="+mn-cs"/>
        </a:defRPr>
      </a:lvl3pPr>
      <a:lvl4pPr marL="1877300" lvl="3" indent="-268185" algn="l">
        <a:buFont typeface="Arial"/>
        <a:buChar char="–"/>
        <a:defRPr sz="2300">
          <a:solidFill>
            <a:schemeClr val="tx1"/>
          </a:solidFill>
          <a:latin typeface="+mn-lt"/>
          <a:ea typeface="+mn-ea"/>
          <a:cs typeface="+mn-cs"/>
        </a:defRPr>
      </a:lvl4pPr>
      <a:lvl5pPr marL="2413673" lvl="4" indent="-268185" algn="l">
        <a:buFont typeface="Arial"/>
        <a:buChar char="»"/>
        <a:defRPr sz="2300">
          <a:solidFill>
            <a:schemeClr val="tx1"/>
          </a:solidFill>
          <a:latin typeface="+mn-lt"/>
          <a:ea typeface="+mn-ea"/>
          <a:cs typeface="+mn-cs"/>
        </a:defRPr>
      </a:lvl5pPr>
      <a:lvl6pPr marL="2950045" lvl="5" indent="-268185" algn="l">
        <a:buFont typeface="Arial"/>
        <a:buChar char="•"/>
        <a:defRPr sz="2300">
          <a:solidFill>
            <a:schemeClr val="tx1"/>
          </a:solidFill>
          <a:latin typeface="+mn-lt"/>
          <a:ea typeface="+mn-ea"/>
          <a:cs typeface="+mn-cs"/>
        </a:defRPr>
      </a:lvl6pPr>
      <a:lvl7pPr marL="3486416" lvl="6" indent="-268185" algn="l">
        <a:buFont typeface="Arial"/>
        <a:buChar char="•"/>
        <a:defRPr sz="2300">
          <a:solidFill>
            <a:schemeClr val="tx1"/>
          </a:solidFill>
          <a:latin typeface="+mn-lt"/>
          <a:ea typeface="+mn-ea"/>
          <a:cs typeface="+mn-cs"/>
        </a:defRPr>
      </a:lvl7pPr>
      <a:lvl8pPr marL="4022788" lvl="7" indent="-268185" algn="l">
        <a:buFont typeface="Arial"/>
        <a:buChar char="•"/>
        <a:defRPr sz="2300">
          <a:solidFill>
            <a:schemeClr val="tx1"/>
          </a:solidFill>
          <a:latin typeface="+mn-lt"/>
          <a:ea typeface="+mn-ea"/>
          <a:cs typeface="+mn-cs"/>
        </a:defRPr>
      </a:lvl8pPr>
      <a:lvl9pPr marL="4559160" lvl="8" indent="-268185" algn="l">
        <a:buFont typeface="Arial"/>
        <a:buChar char="•"/>
        <a:defRPr sz="2300">
          <a:solidFill>
            <a:schemeClr val="tx1"/>
          </a:solidFill>
          <a:latin typeface="+mn-lt"/>
          <a:ea typeface="+mn-ea"/>
          <a:cs typeface="+mn-cs"/>
        </a:defRPr>
      </a:lvl9pPr>
    </p:bodyStyle>
    <p:otherStyle>
      <a:defPPr/>
      <a:lvl1pPr marL="0" lvl="0" indent="0" algn="l">
        <a:defRPr sz="2100">
          <a:solidFill>
            <a:schemeClr val="tx1"/>
          </a:solidFill>
          <a:latin typeface="+mn-lt"/>
          <a:ea typeface="+mn-ea"/>
          <a:cs typeface="+mn-cs"/>
        </a:defRPr>
      </a:lvl1pPr>
      <a:lvl2pPr marL="536372" lvl="1" indent="0" algn="l">
        <a:defRPr sz="2100">
          <a:solidFill>
            <a:schemeClr val="tx1"/>
          </a:solidFill>
          <a:latin typeface="+mn-lt"/>
          <a:ea typeface="+mn-ea"/>
          <a:cs typeface="+mn-cs"/>
        </a:defRPr>
      </a:lvl2pPr>
      <a:lvl3pPr marL="1072743" lvl="2" indent="0" algn="l">
        <a:defRPr sz="2100">
          <a:solidFill>
            <a:schemeClr val="tx1"/>
          </a:solidFill>
          <a:latin typeface="+mn-lt"/>
          <a:ea typeface="+mn-ea"/>
          <a:cs typeface="+mn-cs"/>
        </a:defRPr>
      </a:lvl3pPr>
      <a:lvl4pPr marL="1609115" lvl="3" indent="0" algn="l">
        <a:defRPr sz="2100">
          <a:solidFill>
            <a:schemeClr val="tx1"/>
          </a:solidFill>
          <a:latin typeface="+mn-lt"/>
          <a:ea typeface="+mn-ea"/>
          <a:cs typeface="+mn-cs"/>
        </a:defRPr>
      </a:lvl4pPr>
      <a:lvl5pPr marL="2145487" lvl="4" indent="0" algn="l">
        <a:defRPr sz="2100">
          <a:solidFill>
            <a:schemeClr val="tx1"/>
          </a:solidFill>
          <a:latin typeface="+mn-lt"/>
          <a:ea typeface="+mn-ea"/>
          <a:cs typeface="+mn-cs"/>
        </a:defRPr>
      </a:lvl5pPr>
      <a:lvl6pPr marL="2681859" lvl="5" indent="0" algn="l">
        <a:defRPr sz="2100">
          <a:solidFill>
            <a:schemeClr val="tx1"/>
          </a:solidFill>
          <a:latin typeface="+mn-lt"/>
          <a:ea typeface="+mn-ea"/>
          <a:cs typeface="+mn-cs"/>
        </a:defRPr>
      </a:lvl6pPr>
      <a:lvl7pPr marL="3218230" lvl="6" indent="0" algn="l">
        <a:defRPr sz="2100">
          <a:solidFill>
            <a:schemeClr val="tx1"/>
          </a:solidFill>
          <a:latin typeface="+mn-lt"/>
          <a:ea typeface="+mn-ea"/>
          <a:cs typeface="+mn-cs"/>
        </a:defRPr>
      </a:lvl7pPr>
      <a:lvl8pPr marL="3754601" lvl="7" indent="0" algn="l">
        <a:defRPr sz="2100">
          <a:solidFill>
            <a:schemeClr val="tx1"/>
          </a:solidFill>
          <a:latin typeface="+mn-lt"/>
          <a:ea typeface="+mn-ea"/>
          <a:cs typeface="+mn-cs"/>
        </a:defRPr>
      </a:lvl8pPr>
      <a:lvl9pPr marL="4290974" lvl="8" indent="0" algn="l">
        <a:defRPr sz="21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3.svg"/></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GroupShape 76"/>
        <p:cNvGrpSpPr/>
        <p:nvPr/>
      </p:nvGrpSpPr>
      <p:grpSpPr>
        <a:xfrm>
          <a:off x="0" y="0"/>
          <a:ext cx="0" cy="0"/>
          <a:chOff x="0" y="0"/>
          <a:chExt cx="0" cy="0"/>
        </a:xfrm>
      </p:grpSpPr>
      <p:sp>
        <p:nvSpPr>
          <p:cNvPr id="77" name="Shape 77"/>
          <p:cNvSpPr/>
          <p:nvPr/>
        </p:nvSpPr>
        <p:spPr>
          <a:xfrm>
            <a:off x="335360" y="356659"/>
            <a:ext cx="11521280" cy="0"/>
          </a:xfrm>
          <a:prstGeom prst="line">
            <a:avLst/>
          </a:prstGeom>
          <a:ln w="57150">
            <a:solidFill>
              <a:schemeClr val="bg1"/>
            </a:solidFill>
            <a:prstDash val="solid"/>
          </a:ln>
        </p:spPr>
        <p:style>
          <a:lnRef idx="0">
            <a:scrgbClr r="0" g="0" b="0"/>
          </a:lnRef>
          <a:fillRef idx="0">
            <a:schemeClr val="accent1"/>
          </a:fillRef>
          <a:effectRef idx="0">
            <a:scrgbClr r="0" g="0" b="0"/>
          </a:effectRef>
          <a:fontRef idx="none"/>
        </p:style>
        <p:txBody>
          <a:bodyPr/>
          <a:lstStyle/>
          <a:p>
            <a:endParaRPr lang="ru-RU"/>
          </a:p>
        </p:txBody>
      </p:sp>
      <p:sp>
        <p:nvSpPr>
          <p:cNvPr id="78" name="Shape 78"/>
          <p:cNvSpPr/>
          <p:nvPr/>
        </p:nvSpPr>
        <p:spPr>
          <a:xfrm>
            <a:off x="335367" y="6501351"/>
            <a:ext cx="11513724" cy="1642"/>
          </a:xfrm>
          <a:prstGeom prst="line">
            <a:avLst/>
          </a:prstGeom>
          <a:ln w="57150">
            <a:solidFill>
              <a:schemeClr val="bg1"/>
            </a:solidFill>
            <a:prstDash val="solid"/>
          </a:ln>
        </p:spPr>
        <p:style>
          <a:lnRef idx="0">
            <a:scrgbClr r="0" g="0" b="0"/>
          </a:lnRef>
          <a:fillRef idx="0">
            <a:schemeClr val="accent1"/>
          </a:fillRef>
          <a:effectRef idx="0">
            <a:scrgbClr r="0" g="0" b="0"/>
          </a:effectRef>
          <a:fontRef idx="none"/>
        </p:style>
        <p:txBody>
          <a:bodyPr/>
          <a:lstStyle/>
          <a:p>
            <a:endParaRPr lang="ru-RU"/>
          </a:p>
        </p:txBody>
      </p:sp>
      <p:sp>
        <p:nvSpPr>
          <p:cNvPr id="79" name="Shape 79"/>
          <p:cNvSpPr/>
          <p:nvPr/>
        </p:nvSpPr>
        <p:spPr>
          <a:xfrm>
            <a:off x="11832355" y="340396"/>
            <a:ext cx="0" cy="6160955"/>
          </a:xfrm>
          <a:prstGeom prst="line">
            <a:avLst/>
          </a:prstGeom>
          <a:ln w="57150">
            <a:solidFill>
              <a:schemeClr val="bg1"/>
            </a:solidFill>
            <a:prstDash val="solid"/>
          </a:ln>
        </p:spPr>
        <p:style>
          <a:lnRef idx="0">
            <a:scrgbClr r="0" g="0" b="0"/>
          </a:lnRef>
          <a:fillRef idx="0">
            <a:schemeClr val="accent1"/>
          </a:fillRef>
          <a:effectRef idx="0">
            <a:scrgbClr r="0" g="0" b="0"/>
          </a:effectRef>
          <a:fontRef idx="none"/>
        </p:style>
        <p:txBody>
          <a:bodyPr/>
          <a:lstStyle/>
          <a:p>
            <a:endParaRPr lang="ru-RU"/>
          </a:p>
        </p:txBody>
      </p:sp>
      <p:sp>
        <p:nvSpPr>
          <p:cNvPr id="80" name="Shape 80"/>
          <p:cNvSpPr/>
          <p:nvPr/>
        </p:nvSpPr>
        <p:spPr>
          <a:xfrm>
            <a:off x="1206591" y="1785497"/>
            <a:ext cx="9737559" cy="4447957"/>
          </a:xfrm>
          <a:prstGeom prst="rect">
            <a:avLst/>
          </a:prstGeom>
        </p:spPr>
        <p:txBody>
          <a:bodyPr wrap="square" lIns="107263" tIns="53630" rIns="107263" bIns="53630">
            <a:spAutoFit/>
          </a:bodyPr>
          <a:lstStyle/>
          <a:p>
            <a:pPr marL="0" indent="0" algn="ctr"/>
            <a:endParaRPr sz="3200" dirty="0">
              <a:solidFill>
                <a:srgbClr val="FFFFFF"/>
              </a:solidFill>
              <a:latin typeface="Times New Roman"/>
              <a:ea typeface="Times New Roman"/>
              <a:cs typeface="Times New Roman"/>
            </a:endParaRPr>
          </a:p>
          <a:p>
            <a:pPr marL="0" indent="0" algn="ctr"/>
            <a:endParaRPr sz="2000" dirty="0">
              <a:solidFill>
                <a:srgbClr val="FFFFFF"/>
              </a:solidFill>
              <a:latin typeface="Times New Roman"/>
              <a:ea typeface="Times New Roman"/>
              <a:cs typeface="Times New Roman"/>
            </a:endParaRPr>
          </a:p>
          <a:p>
            <a:pPr algn="ctr"/>
            <a:r>
              <a:rPr lang="ru-RU" sz="3200" dirty="0">
                <a:solidFill>
                  <a:srgbClr val="FFFFFF"/>
                </a:solidFill>
                <a:latin typeface="Times New Roman"/>
                <a:ea typeface="Times New Roman"/>
                <a:cs typeface="Times New Roman"/>
              </a:rPr>
              <a:t>Основные ошибки, и вопросы возникающие при подаче заявок на участие в закупках строительных работ </a:t>
            </a:r>
            <a:endParaRPr sz="1600" dirty="0">
              <a:solidFill>
                <a:srgbClr val="FFFFFF"/>
              </a:solidFill>
              <a:latin typeface="Times New Roman"/>
              <a:ea typeface="Times New Roman"/>
              <a:cs typeface="Times New Roman"/>
            </a:endParaRPr>
          </a:p>
          <a:p>
            <a:pPr marL="0" indent="0" algn="ctr"/>
            <a:endParaRPr sz="1600" dirty="0">
              <a:solidFill>
                <a:srgbClr val="FFFFFF"/>
              </a:solidFill>
              <a:latin typeface="Times New Roman"/>
              <a:ea typeface="Times New Roman"/>
              <a:cs typeface="Times New Roman"/>
            </a:endParaRPr>
          </a:p>
          <a:p>
            <a:pPr marL="0" indent="0" algn="ctr"/>
            <a:endParaRPr sz="1600" dirty="0">
              <a:solidFill>
                <a:srgbClr val="FFFFFF"/>
              </a:solidFill>
              <a:latin typeface="Times New Roman"/>
              <a:ea typeface="Times New Roman"/>
              <a:cs typeface="Times New Roman"/>
            </a:endParaRPr>
          </a:p>
          <a:p>
            <a:pPr marL="0" indent="0" algn="ctr"/>
            <a:endParaRPr sz="1600" dirty="0">
              <a:solidFill>
                <a:srgbClr val="FFFFFF"/>
              </a:solidFill>
              <a:latin typeface="Times New Roman"/>
              <a:ea typeface="Times New Roman"/>
              <a:cs typeface="Times New Roman"/>
            </a:endParaRPr>
          </a:p>
          <a:p>
            <a:pPr marL="0" indent="0" algn="ctr"/>
            <a:endParaRPr sz="1600" dirty="0">
              <a:solidFill>
                <a:srgbClr val="FFFFFF"/>
              </a:solidFill>
              <a:latin typeface="Times New Roman"/>
              <a:ea typeface="Times New Roman"/>
              <a:cs typeface="Times New Roman"/>
            </a:endParaRPr>
          </a:p>
          <a:p>
            <a:pPr marL="0" indent="0" algn="ctr"/>
            <a:endParaRPr sz="1600" dirty="0">
              <a:solidFill>
                <a:srgbClr val="FFFFFF"/>
              </a:solidFill>
              <a:latin typeface="Times New Roman"/>
              <a:ea typeface="Times New Roman"/>
              <a:cs typeface="Times New Roman"/>
            </a:endParaRPr>
          </a:p>
          <a:p>
            <a:pPr marL="0" indent="0" algn="r"/>
            <a:r>
              <a:rPr sz="1800" dirty="0" err="1">
                <a:solidFill>
                  <a:srgbClr val="FFFFFF"/>
                </a:solidFill>
                <a:latin typeface="Times New Roman"/>
                <a:ea typeface="Times New Roman"/>
                <a:cs typeface="Times New Roman"/>
              </a:rPr>
              <a:t>Спикер</a:t>
            </a:r>
            <a:r>
              <a:rPr sz="1800" dirty="0">
                <a:solidFill>
                  <a:srgbClr val="FFFFFF"/>
                </a:solidFill>
                <a:latin typeface="Times New Roman"/>
                <a:ea typeface="Times New Roman"/>
                <a:cs typeface="Times New Roman"/>
              </a:rPr>
              <a:t>: </a:t>
            </a:r>
            <a:r>
              <a:rPr lang="ru-RU" sz="1800" dirty="0">
                <a:solidFill>
                  <a:srgbClr val="FFFFFF"/>
                </a:solidFill>
                <a:latin typeface="Times New Roman"/>
                <a:ea typeface="Times New Roman"/>
                <a:cs typeface="Times New Roman"/>
              </a:rPr>
              <a:t>начальник отдела рассмотрения жалоб</a:t>
            </a:r>
            <a:r>
              <a:rPr sz="1800" dirty="0">
                <a:solidFill>
                  <a:srgbClr val="FFFFFF"/>
                </a:solidFill>
                <a:latin typeface="Times New Roman"/>
                <a:ea typeface="Times New Roman"/>
                <a:cs typeface="Times New Roman"/>
              </a:rPr>
              <a:t> </a:t>
            </a:r>
            <a:r>
              <a:rPr sz="1800" dirty="0" err="1">
                <a:solidFill>
                  <a:srgbClr val="FFFFFF"/>
                </a:solidFill>
                <a:latin typeface="Times New Roman"/>
                <a:ea typeface="Times New Roman"/>
                <a:cs typeface="Times New Roman"/>
              </a:rPr>
              <a:t>Управления</a:t>
            </a:r>
            <a:r>
              <a:rPr sz="1800" dirty="0">
                <a:solidFill>
                  <a:srgbClr val="FFFFFF"/>
                </a:solidFill>
                <a:latin typeface="Times New Roman"/>
                <a:ea typeface="Times New Roman"/>
                <a:cs typeface="Times New Roman"/>
              </a:rPr>
              <a:t> </a:t>
            </a:r>
          </a:p>
          <a:p>
            <a:pPr marL="0" indent="0" algn="r"/>
            <a:r>
              <a:rPr sz="1800" dirty="0" err="1">
                <a:solidFill>
                  <a:srgbClr val="FFFFFF"/>
                </a:solidFill>
                <a:latin typeface="Times New Roman"/>
                <a:ea typeface="Times New Roman"/>
                <a:cs typeface="Times New Roman"/>
              </a:rPr>
              <a:t>контроля</a:t>
            </a:r>
            <a:r>
              <a:rPr sz="1800" dirty="0">
                <a:solidFill>
                  <a:srgbClr val="FFFFFF"/>
                </a:solidFill>
                <a:latin typeface="Times New Roman"/>
                <a:ea typeface="Times New Roman"/>
                <a:cs typeface="Times New Roman"/>
              </a:rPr>
              <a:t> </a:t>
            </a:r>
            <a:r>
              <a:rPr sz="1800" dirty="0" err="1">
                <a:solidFill>
                  <a:srgbClr val="FFFFFF"/>
                </a:solidFill>
                <a:latin typeface="Times New Roman"/>
                <a:ea typeface="Times New Roman"/>
                <a:cs typeface="Times New Roman"/>
              </a:rPr>
              <a:t>размещения</a:t>
            </a:r>
            <a:r>
              <a:rPr sz="1800" dirty="0">
                <a:solidFill>
                  <a:srgbClr val="FFFFFF"/>
                </a:solidFill>
                <a:latin typeface="Times New Roman"/>
                <a:ea typeface="Times New Roman"/>
                <a:cs typeface="Times New Roman"/>
              </a:rPr>
              <a:t> </a:t>
            </a:r>
            <a:r>
              <a:rPr sz="1800" dirty="0" err="1">
                <a:solidFill>
                  <a:srgbClr val="FFFFFF"/>
                </a:solidFill>
                <a:latin typeface="Times New Roman"/>
                <a:ea typeface="Times New Roman"/>
                <a:cs typeface="Times New Roman"/>
              </a:rPr>
              <a:t>государственного</a:t>
            </a:r>
            <a:r>
              <a:rPr sz="1800" dirty="0">
                <a:solidFill>
                  <a:srgbClr val="FFFFFF"/>
                </a:solidFill>
                <a:latin typeface="Times New Roman"/>
                <a:ea typeface="Times New Roman"/>
                <a:cs typeface="Times New Roman"/>
              </a:rPr>
              <a:t> </a:t>
            </a:r>
            <a:r>
              <a:rPr sz="1800" dirty="0" err="1">
                <a:solidFill>
                  <a:srgbClr val="FFFFFF"/>
                </a:solidFill>
                <a:latin typeface="Times New Roman"/>
                <a:ea typeface="Times New Roman"/>
                <a:cs typeface="Times New Roman"/>
              </a:rPr>
              <a:t>заказа</a:t>
            </a:r>
            <a:r>
              <a:rPr sz="1800" dirty="0">
                <a:solidFill>
                  <a:srgbClr val="FFFFFF"/>
                </a:solidFill>
                <a:latin typeface="Times New Roman"/>
                <a:ea typeface="Times New Roman"/>
                <a:cs typeface="Times New Roman"/>
              </a:rPr>
              <a:t> ФАС </a:t>
            </a:r>
            <a:r>
              <a:rPr sz="1800" dirty="0" err="1">
                <a:solidFill>
                  <a:srgbClr val="FFFFFF"/>
                </a:solidFill>
                <a:latin typeface="Times New Roman"/>
                <a:ea typeface="Times New Roman"/>
                <a:cs typeface="Times New Roman"/>
              </a:rPr>
              <a:t>России</a:t>
            </a:r>
            <a:r>
              <a:rPr sz="1800" dirty="0">
                <a:solidFill>
                  <a:srgbClr val="FFFFFF"/>
                </a:solidFill>
                <a:latin typeface="Times New Roman"/>
                <a:ea typeface="Times New Roman"/>
                <a:cs typeface="Times New Roman"/>
              </a:rPr>
              <a:t> </a:t>
            </a:r>
          </a:p>
          <a:p>
            <a:pPr marL="0" indent="0" algn="r"/>
            <a:r>
              <a:rPr lang="ru-RU" sz="1800" dirty="0">
                <a:solidFill>
                  <a:srgbClr val="FFFFFF"/>
                </a:solidFill>
                <a:latin typeface="Times New Roman"/>
                <a:ea typeface="Times New Roman"/>
                <a:cs typeface="Times New Roman"/>
              </a:rPr>
              <a:t>Бомбырь Дмитрий Сергеевич</a:t>
            </a:r>
            <a:endParaRPr sz="1800" dirty="0">
              <a:solidFill>
                <a:srgbClr val="FFFFFF"/>
              </a:solidFill>
              <a:latin typeface="Times New Roman"/>
              <a:ea typeface="Times New Roman"/>
              <a:cs typeface="Times New Roman"/>
            </a:endParaRPr>
          </a:p>
        </p:txBody>
      </p:sp>
      <p:sp>
        <p:nvSpPr>
          <p:cNvPr id="81" name="Shape 81"/>
          <p:cNvSpPr/>
          <p:nvPr/>
        </p:nvSpPr>
        <p:spPr>
          <a:xfrm>
            <a:off x="344780" y="356659"/>
            <a:ext cx="0" cy="6160955"/>
          </a:xfrm>
          <a:prstGeom prst="line">
            <a:avLst/>
          </a:prstGeom>
          <a:ln w="57150">
            <a:solidFill>
              <a:schemeClr val="bg1"/>
            </a:solidFill>
            <a:prstDash val="solid"/>
          </a:ln>
        </p:spPr>
        <p:style>
          <a:lnRef idx="0">
            <a:scrgbClr r="0" g="0" b="0"/>
          </a:lnRef>
          <a:fillRef idx="0">
            <a:schemeClr val="accent1"/>
          </a:fillRef>
          <a:effectRef idx="0">
            <a:scrgbClr r="0" g="0" b="0"/>
          </a:effectRef>
          <a:fontRef idx="none"/>
        </p:style>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GroupShape 123"/>
        <p:cNvGrpSpPr/>
        <p:nvPr/>
      </p:nvGrpSpPr>
      <p:grpSpPr>
        <a:xfrm>
          <a:off x="0" y="0"/>
          <a:ext cx="0" cy="0"/>
          <a:chOff x="0" y="0"/>
          <a:chExt cx="0" cy="0"/>
        </a:xfrm>
      </p:grpSpPr>
      <p:sp>
        <p:nvSpPr>
          <p:cNvPr id="124" name="Shape 124"/>
          <p:cNvSpPr/>
          <p:nvPr/>
        </p:nvSpPr>
        <p:spPr>
          <a:xfrm>
            <a:off x="0" y="0"/>
            <a:ext cx="12192000" cy="932723"/>
          </a:xfrm>
          <a:prstGeom prst="rect">
            <a:avLst/>
          </a:prstGeom>
          <a:solidFill>
            <a:schemeClr val="tx2">
              <a:lumMod val="50000"/>
            </a:schemeClr>
          </a:solidFill>
          <a:ln w="25400">
            <a:solidFill>
              <a:schemeClr val="tx2">
                <a:lumMod val="50000"/>
              </a:schemeClr>
            </a:solidFill>
            <a:prstDash val="solid"/>
          </a:ln>
        </p:spPr>
        <p:txBody>
          <a:bodyPr lIns="91440" tIns="45720" rIns="91440" bIns="45720" anchor="ctr"/>
          <a:lstStyle/>
          <a:p>
            <a:pPr marL="0" indent="0" algn="ctr"/>
            <a:r>
              <a:rPr sz="2800">
                <a:solidFill>
                  <a:schemeClr val="lt1"/>
                </a:solidFill>
                <a:latin typeface="Times New Roman"/>
                <a:ea typeface="Times New Roman"/>
                <a:cs typeface="Times New Roman"/>
              </a:rPr>
              <a:t>ТИПОВЫЕ ОШИБКИ ЗАКАЗЧИКОВ</a:t>
            </a:r>
          </a:p>
        </p:txBody>
      </p:sp>
      <p:sp>
        <p:nvSpPr>
          <p:cNvPr id="125" name="Shape 125"/>
          <p:cNvSpPr/>
          <p:nvPr/>
        </p:nvSpPr>
        <p:spPr>
          <a:xfrm>
            <a:off x="0" y="1479543"/>
            <a:ext cx="10200117" cy="0"/>
          </a:xfrm>
          <a:prstGeom prst="line">
            <a:avLst/>
          </a:prstGeom>
          <a:ln w="38100">
            <a:solidFill>
              <a:srgbClr val="10253F"/>
            </a:solidFill>
            <a:prstDash val="solid"/>
          </a:ln>
        </p:spPr>
        <p:style>
          <a:lnRef idx="0">
            <a:scrgbClr r="0" g="0" b="0"/>
          </a:lnRef>
          <a:fillRef idx="0">
            <a:schemeClr val="accent1"/>
          </a:fillRef>
          <a:effectRef idx="0">
            <a:scrgbClr r="0" g="0" b="0"/>
          </a:effectRef>
          <a:fontRef idx="none"/>
        </p:style>
        <p:txBody>
          <a:bodyPr/>
          <a:lstStyle/>
          <a:p>
            <a:endParaRPr lang="ru-RU"/>
          </a:p>
        </p:txBody>
      </p:sp>
      <p:sp>
        <p:nvSpPr>
          <p:cNvPr id="126" name="Shape 126"/>
          <p:cNvSpPr/>
          <p:nvPr/>
        </p:nvSpPr>
        <p:spPr>
          <a:xfrm>
            <a:off x="388889" y="1921020"/>
            <a:ext cx="11642718" cy="769441"/>
          </a:xfrm>
          <a:prstGeom prst="rect">
            <a:avLst/>
          </a:prstGeom>
          <a:noFill/>
        </p:spPr>
        <p:txBody>
          <a:bodyPr wrap="square" lIns="0" tIns="45720" rIns="91440" bIns="45720" anchor="t">
            <a:spAutoFit/>
          </a:bodyPr>
          <a:lstStyle/>
          <a:p>
            <a:pPr marL="0" indent="0" algn="l"/>
            <a:r>
              <a:rPr sz="2200">
                <a:solidFill>
                  <a:schemeClr val="tx1"/>
                </a:solidFill>
                <a:latin typeface="Times New Roman"/>
                <a:ea typeface="Times New Roman"/>
                <a:cs typeface="Times New Roman"/>
              </a:rPr>
              <a:t> </a:t>
            </a:r>
          </a:p>
          <a:p>
            <a:pPr marL="0" indent="0" algn="l"/>
            <a:endParaRPr sz="2200">
              <a:solidFill>
                <a:schemeClr val="tx1"/>
              </a:solidFill>
              <a:latin typeface="Times New Roman"/>
              <a:ea typeface="Times New Roman"/>
              <a:cs typeface="Times New Roman"/>
            </a:endParaRPr>
          </a:p>
        </p:txBody>
      </p:sp>
      <p:sp>
        <p:nvSpPr>
          <p:cNvPr id="127" name="Shape 127"/>
          <p:cNvSpPr txBox="1"/>
          <p:nvPr/>
        </p:nvSpPr>
        <p:spPr>
          <a:xfrm>
            <a:off x="160393" y="1074484"/>
            <a:ext cx="11871214" cy="405059"/>
          </a:xfrm>
          <a:prstGeom prst="rect">
            <a:avLst/>
          </a:prstGeom>
          <a:noFill/>
          <a:ln>
            <a:noFill/>
          </a:ln>
        </p:spPr>
        <p:txBody>
          <a:bodyPr vert="horz" wrap="square" lIns="91440" tIns="45720" rIns="91440" bIns="45720" anchor="t"/>
          <a:lstStyle>
            <a:defPPr/>
            <a:lvl1pPr marL="0" lvl="0" indent="0" algn="ctr">
              <a:lnSpc>
                <a:spcPct val="90000"/>
              </a:lnSpc>
              <a:spcBef>
                <a:spcPts val="1000"/>
              </a:spcBef>
              <a:buFont typeface="Arial"/>
              <a:buNone/>
              <a:defRPr sz="2400">
                <a:solidFill>
                  <a:schemeClr val="tx1"/>
                </a:solidFill>
                <a:latin typeface="+mn-lt"/>
                <a:ea typeface="+mn-ea"/>
                <a:cs typeface="+mn-cs"/>
              </a:defRPr>
            </a:lvl1pPr>
            <a:lvl2pPr marL="457200" lvl="1" indent="0" algn="ctr">
              <a:lnSpc>
                <a:spcPct val="90000"/>
              </a:lnSpc>
              <a:spcBef>
                <a:spcPts val="500"/>
              </a:spcBef>
              <a:buFont typeface="Arial"/>
              <a:buNone/>
              <a:defRPr sz="2000">
                <a:solidFill>
                  <a:schemeClr val="tx1"/>
                </a:solidFill>
                <a:latin typeface="+mn-lt"/>
                <a:ea typeface="+mn-ea"/>
                <a:cs typeface="+mn-cs"/>
              </a:defRPr>
            </a:lvl2pPr>
            <a:lvl3pPr marL="914400" lvl="2" indent="0" algn="ctr">
              <a:lnSpc>
                <a:spcPct val="90000"/>
              </a:lnSpc>
              <a:spcBef>
                <a:spcPts val="500"/>
              </a:spcBef>
              <a:buFont typeface="Arial"/>
              <a:buNone/>
              <a:defRPr sz="1800">
                <a:solidFill>
                  <a:schemeClr val="tx1"/>
                </a:solidFill>
                <a:latin typeface="+mn-lt"/>
                <a:ea typeface="+mn-ea"/>
                <a:cs typeface="+mn-cs"/>
              </a:defRPr>
            </a:lvl3pPr>
            <a:lvl4pPr marL="1371600" lvl="3" indent="0" algn="ctr">
              <a:lnSpc>
                <a:spcPct val="90000"/>
              </a:lnSpc>
              <a:spcBef>
                <a:spcPts val="500"/>
              </a:spcBef>
              <a:buFont typeface="Arial"/>
              <a:buNone/>
              <a:defRPr sz="1600">
                <a:solidFill>
                  <a:schemeClr val="tx1"/>
                </a:solidFill>
                <a:latin typeface="+mn-lt"/>
                <a:ea typeface="+mn-ea"/>
                <a:cs typeface="+mn-cs"/>
              </a:defRPr>
            </a:lvl4pPr>
            <a:lvl5pPr marL="1828800" lvl="4" indent="0" algn="ctr">
              <a:lnSpc>
                <a:spcPct val="90000"/>
              </a:lnSpc>
              <a:spcBef>
                <a:spcPts val="500"/>
              </a:spcBef>
              <a:buFont typeface="Arial"/>
              <a:buNone/>
              <a:defRPr sz="1600">
                <a:solidFill>
                  <a:schemeClr val="tx1"/>
                </a:solidFill>
                <a:latin typeface="+mn-lt"/>
                <a:ea typeface="+mn-ea"/>
                <a:cs typeface="+mn-cs"/>
              </a:defRPr>
            </a:lvl5pPr>
            <a:lvl6pPr marL="2286000" lvl="5" indent="0" algn="ctr">
              <a:lnSpc>
                <a:spcPct val="90000"/>
              </a:lnSpc>
              <a:spcBef>
                <a:spcPts val="500"/>
              </a:spcBef>
              <a:buFont typeface="Arial"/>
              <a:buNone/>
              <a:defRPr sz="1600">
                <a:solidFill>
                  <a:schemeClr val="tx1"/>
                </a:solidFill>
                <a:latin typeface="+mn-lt"/>
                <a:ea typeface="+mn-ea"/>
                <a:cs typeface="+mn-cs"/>
              </a:defRPr>
            </a:lvl6pPr>
            <a:lvl7pPr marL="2743200" lvl="6" indent="0" algn="ctr">
              <a:lnSpc>
                <a:spcPct val="90000"/>
              </a:lnSpc>
              <a:spcBef>
                <a:spcPts val="500"/>
              </a:spcBef>
              <a:buFont typeface="Arial"/>
              <a:buNone/>
              <a:defRPr sz="1600">
                <a:solidFill>
                  <a:schemeClr val="tx1"/>
                </a:solidFill>
                <a:latin typeface="+mn-lt"/>
                <a:ea typeface="+mn-ea"/>
                <a:cs typeface="+mn-cs"/>
              </a:defRPr>
            </a:lvl7pPr>
            <a:lvl8pPr marL="3200400" lvl="7" indent="0" algn="ctr">
              <a:lnSpc>
                <a:spcPct val="90000"/>
              </a:lnSpc>
              <a:spcBef>
                <a:spcPts val="500"/>
              </a:spcBef>
              <a:buFont typeface="Arial"/>
              <a:buNone/>
              <a:defRPr sz="1600">
                <a:solidFill>
                  <a:schemeClr val="tx1"/>
                </a:solidFill>
                <a:latin typeface="+mn-lt"/>
                <a:ea typeface="+mn-ea"/>
                <a:cs typeface="+mn-cs"/>
              </a:defRPr>
            </a:lvl8pPr>
            <a:lvl9pPr marL="3657600" lvl="8" indent="0" algn="ctr">
              <a:lnSpc>
                <a:spcPct val="90000"/>
              </a:lnSpc>
              <a:spcBef>
                <a:spcPts val="500"/>
              </a:spcBef>
              <a:buFont typeface="Arial"/>
              <a:buNone/>
              <a:defRPr sz="1600">
                <a:solidFill>
                  <a:schemeClr val="tx1"/>
                </a:solidFill>
                <a:latin typeface="+mn-lt"/>
                <a:ea typeface="+mn-ea"/>
                <a:cs typeface="+mn-cs"/>
              </a:defRPr>
            </a:lvl9pPr>
          </a:lstStyle>
          <a:p>
            <a:pPr algn="l"/>
            <a:r>
              <a:rPr sz="2200" b="1">
                <a:latin typeface="Times New Roman"/>
                <a:ea typeface="Times New Roman"/>
                <a:cs typeface="Times New Roman"/>
              </a:rPr>
              <a:t>Требования к участникам закупки о наличии специальной правоспособности</a:t>
            </a:r>
          </a:p>
        </p:txBody>
      </p:sp>
      <p:sp>
        <p:nvSpPr>
          <p:cNvPr id="128" name="Shape 128"/>
          <p:cNvSpPr/>
          <p:nvPr/>
        </p:nvSpPr>
        <p:spPr>
          <a:xfrm>
            <a:off x="476471" y="1739552"/>
            <a:ext cx="11160208" cy="1015663"/>
          </a:xfrm>
          <a:prstGeom prst="rect">
            <a:avLst/>
          </a:prstGeom>
        </p:spPr>
        <p:txBody>
          <a:bodyPr wrap="square" lIns="91440" tIns="45720" rIns="91440" bIns="45720">
            <a:spAutoFit/>
          </a:bodyPr>
          <a:lstStyle/>
          <a:p>
            <a:pPr marL="0" indent="0" algn="l"/>
            <a:r>
              <a:rPr sz="2000">
                <a:solidFill>
                  <a:schemeClr val="tx1"/>
                </a:solidFill>
                <a:latin typeface="Times New Roman"/>
                <a:ea typeface="Times New Roman"/>
                <a:cs typeface="Times New Roman"/>
              </a:rPr>
              <a:t>Если в одну закупку объединены функционально связанные работы, подлежащие лицензированию, и работы, для выполнения которых лицензия не требуется, нельзя требовать у участника закупки наличия лицензии, так как это приводит к уменьшению количества участников закупки</a:t>
            </a:r>
          </a:p>
        </p:txBody>
      </p:sp>
      <p:sp>
        <p:nvSpPr>
          <p:cNvPr id="129" name="Shape 129"/>
          <p:cNvSpPr/>
          <p:nvPr/>
        </p:nvSpPr>
        <p:spPr>
          <a:xfrm>
            <a:off x="0" y="5942073"/>
            <a:ext cx="12192000" cy="932722"/>
          </a:xfrm>
          <a:prstGeom prst="rect">
            <a:avLst/>
          </a:prstGeom>
          <a:solidFill>
            <a:schemeClr val="tx2">
              <a:lumMod val="50000"/>
            </a:schemeClr>
          </a:solidFill>
          <a:ln w="25400">
            <a:solidFill>
              <a:schemeClr val="tx2">
                <a:lumMod val="50000"/>
              </a:schemeClr>
            </a:solidFill>
            <a:prstDash val="solid"/>
          </a:ln>
        </p:spPr>
        <p:txBody>
          <a:bodyPr lIns="91440" tIns="45720" rIns="91440" bIns="45720" anchor="ctr"/>
          <a:lstStyle/>
          <a:p>
            <a:pPr marL="0" indent="0" algn="ctr"/>
            <a:endParaRPr sz="2800">
              <a:solidFill>
                <a:schemeClr val="lt1"/>
              </a:solidFill>
              <a:latin typeface="Times New Roman"/>
              <a:ea typeface="Times New Roman"/>
              <a:cs typeface="Times New Roman"/>
            </a:endParaRPr>
          </a:p>
        </p:txBody>
      </p:sp>
      <p:sp>
        <p:nvSpPr>
          <p:cNvPr id="130" name="Shape 130"/>
          <p:cNvSpPr/>
          <p:nvPr/>
        </p:nvSpPr>
        <p:spPr>
          <a:xfrm>
            <a:off x="12166600" y="6405331"/>
            <a:ext cx="0" cy="452668"/>
          </a:xfrm>
          <a:prstGeom prst="line">
            <a:avLst/>
          </a:prstGeom>
          <a:ln w="57150">
            <a:solidFill>
              <a:schemeClr val="tx2">
                <a:lumMod val="50000"/>
              </a:schemeClr>
            </a:solidFill>
            <a:prstDash val="solid"/>
          </a:ln>
        </p:spPr>
        <p:style>
          <a:lnRef idx="0">
            <a:scrgbClr r="0" g="0" b="0"/>
          </a:lnRef>
          <a:fillRef idx="0">
            <a:schemeClr val="accent1"/>
          </a:fillRef>
          <a:effectRef idx="0">
            <a:scrgbClr r="0" g="0" b="0"/>
          </a:effectRef>
          <a:fontRef idx="none"/>
        </p:style>
        <p:txBody>
          <a:bodyPr/>
          <a:lstStyle/>
          <a:p>
            <a:endParaRPr lang="ru-RU"/>
          </a:p>
        </p:txBody>
      </p:sp>
      <p:sp>
        <p:nvSpPr>
          <p:cNvPr id="131" name="Shape 131"/>
          <p:cNvSpPr/>
          <p:nvPr/>
        </p:nvSpPr>
        <p:spPr>
          <a:xfrm flipH="1">
            <a:off x="8208234" y="6850403"/>
            <a:ext cx="3983764" cy="0"/>
          </a:xfrm>
          <a:prstGeom prst="line">
            <a:avLst/>
          </a:prstGeom>
          <a:ln w="57150">
            <a:solidFill>
              <a:schemeClr val="tx2">
                <a:lumMod val="50000"/>
              </a:schemeClr>
            </a:solidFill>
            <a:prstDash val="solid"/>
          </a:ln>
        </p:spPr>
        <p:style>
          <a:lnRef idx="0">
            <a:scrgbClr r="0" g="0" b="0"/>
          </a:lnRef>
          <a:fillRef idx="0">
            <a:schemeClr val="accent1"/>
          </a:fillRef>
          <a:effectRef idx="0">
            <a:scrgbClr r="0" g="0" b="0"/>
          </a:effectRef>
          <a:fontRef idx="none"/>
        </p:style>
        <p:txBody>
          <a:bodyPr/>
          <a:lstStyle/>
          <a:p>
            <a:endParaRPr lang="ru-RU"/>
          </a:p>
        </p:txBody>
      </p:sp>
      <p:pic>
        <p:nvPicPr>
          <p:cNvPr id="134" name="Picture 134"/>
          <p:cNvPicPr/>
          <p:nvPr/>
        </p:nvPicPr>
        <p:blipFill>
          <a:blip r:embed="rId2"/>
          <a:stretch/>
        </p:blipFill>
        <p:spPr>
          <a:xfrm>
            <a:off x="145475" y="5974634"/>
            <a:ext cx="1973261" cy="809623"/>
          </a:xfrm>
          <a:prstGeom prst="rect">
            <a:avLst/>
          </a:prstGeom>
          <a:ln>
            <a:noFill/>
          </a:ln>
        </p:spPr>
      </p:pic>
      <p:sp>
        <p:nvSpPr>
          <p:cNvPr id="135" name="Shape 135"/>
          <p:cNvSpPr/>
          <p:nvPr/>
        </p:nvSpPr>
        <p:spPr>
          <a:xfrm>
            <a:off x="1510610" y="3196691"/>
            <a:ext cx="9609709" cy="1932823"/>
          </a:xfrm>
          <a:prstGeom prst="parallelogram">
            <a:avLst>
              <a:gd name="adj" fmla="val 0"/>
            </a:avLst>
          </a:prstGeom>
          <a:solidFill>
            <a:srgbClr val="E0EFF1"/>
          </a:solidFill>
          <a:ln w="38100">
            <a:solidFill>
              <a:srgbClr val="002060"/>
            </a:solidFill>
            <a:prstDash val="dash"/>
          </a:ln>
        </p:spPr>
        <p:txBody>
          <a:bodyPr lIns="91440" tIns="45720" rIns="91440" bIns="45720" anchor="ctr"/>
          <a:lstStyle/>
          <a:p>
            <a:pPr marL="0" indent="0" algn="l"/>
            <a:r>
              <a:rPr sz="1800">
                <a:solidFill>
                  <a:schemeClr val="tx1"/>
                </a:solidFill>
                <a:latin typeface="Times New Roman"/>
                <a:ea typeface="Times New Roman"/>
                <a:cs typeface="Times New Roman"/>
              </a:rPr>
              <a:t>Объект закупки: поставка медицинского оборудования и его последующий монтаж с пуско-наладочными работами</a:t>
            </a:r>
          </a:p>
          <a:p>
            <a:pPr marL="0" indent="0" algn="l"/>
            <a:endParaRPr sz="1000">
              <a:solidFill>
                <a:schemeClr val="tx1"/>
              </a:solidFill>
              <a:latin typeface="Times New Roman"/>
              <a:ea typeface="Times New Roman"/>
              <a:cs typeface="Times New Roman"/>
            </a:endParaRPr>
          </a:p>
          <a:p>
            <a:pPr marL="0" indent="0" algn="l"/>
            <a:r>
              <a:rPr sz="1800">
                <a:solidFill>
                  <a:schemeClr val="tx1"/>
                </a:solidFill>
                <a:latin typeface="Times New Roman"/>
                <a:ea typeface="Times New Roman"/>
                <a:cs typeface="Times New Roman"/>
              </a:rPr>
              <a:t>Нарушение: неправомерное требование к участникам закупки о включении в состав заявки лицензий по производству и техническому обслуживанию медицинской техники</a:t>
            </a:r>
          </a:p>
        </p:txBody>
      </p:sp>
      <p:pic>
        <p:nvPicPr>
          <p:cNvPr id="12" name="Рисунок 11">
            <a:extLst>
              <a:ext uri="{FF2B5EF4-FFF2-40B4-BE49-F238E27FC236}">
                <a16:creationId xmlns:a16="http://schemas.microsoft.com/office/drawing/2014/main" id="{53CF89A3-A9F2-BAE6-EE82-E16682C10C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9" y="0"/>
            <a:ext cx="5568619" cy="692142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EF503607-D0B3-4FD3-B052-5C01C4B20D38}"/>
              </a:ext>
            </a:extLst>
          </p:cNvPr>
          <p:cNvSpPr txBox="1"/>
          <p:nvPr/>
        </p:nvSpPr>
        <p:spPr>
          <a:xfrm>
            <a:off x="-195392" y="15967"/>
            <a:ext cx="12192000" cy="523220"/>
          </a:xfrm>
          <a:prstGeom prst="rect">
            <a:avLst/>
          </a:prstGeom>
          <a:noFill/>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ru-RU" altLang="ru-RU" sz="2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СРО</a:t>
            </a:r>
          </a:p>
        </p:txBody>
      </p:sp>
      <p:sp>
        <p:nvSpPr>
          <p:cNvPr id="14" name="Текст 2">
            <a:extLst>
              <a:ext uri="{FF2B5EF4-FFF2-40B4-BE49-F238E27FC236}">
                <a16:creationId xmlns:a16="http://schemas.microsoft.com/office/drawing/2014/main" id="{8682933F-DD03-46D6-935B-F83E91D74922}"/>
              </a:ext>
            </a:extLst>
          </p:cNvPr>
          <p:cNvSpPr txBox="1">
            <a:spLocks/>
          </p:cNvSpPr>
          <p:nvPr/>
        </p:nvSpPr>
        <p:spPr bwMode="auto">
          <a:xfrm>
            <a:off x="-225705" y="559753"/>
            <a:ext cx="12261180" cy="36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spcBef>
                <a:spcPct val="0"/>
              </a:spcBef>
            </a:pPr>
            <a:r>
              <a:rPr lang="ru-RU" altLang="ru-RU" sz="2200" b="1" i="1" dirty="0">
                <a:latin typeface="Times New Roman" panose="02020603050405020304" pitchFamily="18" charset="0"/>
                <a:ea typeface="Open Sans" panose="020B0606030504020204" pitchFamily="34" charset="0"/>
                <a:cs typeface="Times New Roman" panose="02020603050405020304" pitchFamily="18" charset="0"/>
              </a:rPr>
              <a:t>Письмо ФАС России от 11.07.2023 № МШ/54828/23</a:t>
            </a:r>
          </a:p>
        </p:txBody>
      </p:sp>
      <p:cxnSp>
        <p:nvCxnSpPr>
          <p:cNvPr id="15" name="Прямая соединительная линия 14">
            <a:extLst>
              <a:ext uri="{FF2B5EF4-FFF2-40B4-BE49-F238E27FC236}">
                <a16:creationId xmlns:a16="http://schemas.microsoft.com/office/drawing/2014/main" id="{BAA234D6-DB20-4671-BED7-2B3A16130187}"/>
              </a:ext>
            </a:extLst>
          </p:cNvPr>
          <p:cNvCxnSpPr>
            <a:cxnSpLocks/>
          </p:cNvCxnSpPr>
          <p:nvPr/>
        </p:nvCxnSpPr>
        <p:spPr>
          <a:xfrm>
            <a:off x="289931" y="1028733"/>
            <a:ext cx="11542956" cy="0"/>
          </a:xfrm>
          <a:prstGeom prst="line">
            <a:avLst/>
          </a:prstGeom>
          <a:ln w="381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6" name="Скругленный прямоугольник 5"/>
          <p:cNvSpPr/>
          <p:nvPr/>
        </p:nvSpPr>
        <p:spPr>
          <a:xfrm>
            <a:off x="280165" y="1209579"/>
            <a:ext cx="5208652" cy="240992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ru-RU" sz="1333" b="1" dirty="0">
                <a:latin typeface="Times New Roman" panose="02020603050405020304" pitchFamily="18" charset="0"/>
              </a:rPr>
              <a:t>1. В целях обеспечения конкуренции заказчик должен устанавливать требования к участникам закупки о наличии членства в саморегулируемой организации, область регулирования которой соотносится с результатом работ, являющихся объектом закупки:</a:t>
            </a:r>
            <a:endParaRPr lang="ru-RU" sz="1333" b="1" dirty="0">
              <a:latin typeface="Times New Roman" panose="02020603050405020304" pitchFamily="18" charset="0"/>
              <a:cs typeface="Times New Roman" panose="02020603050405020304" pitchFamily="18" charset="0"/>
            </a:endParaRPr>
          </a:p>
          <a:p>
            <a:pPr algn="just"/>
            <a:r>
              <a:rPr lang="ru-RU" sz="1333" dirty="0">
                <a:latin typeface="Times New Roman" panose="02020603050405020304" pitchFamily="18" charset="0"/>
                <a:cs typeface="Times New Roman" panose="02020603050405020304" pitchFamily="18" charset="0"/>
              </a:rPr>
              <a:t>Осуществляется закупка работ «под ключ» - членство в СРО в области строительства;</a:t>
            </a:r>
          </a:p>
          <a:p>
            <a:pPr algn="just"/>
            <a:r>
              <a:rPr lang="ru-RU" sz="1333" dirty="0">
                <a:latin typeface="Times New Roman" panose="02020603050405020304" pitchFamily="18" charset="0"/>
                <a:cs typeface="Times New Roman" panose="02020603050405020304" pitchFamily="18" charset="0"/>
              </a:rPr>
              <a:t>Осуществляется закупка работ по подготовке ПСД – членство в СРО в области архитектурно-строительного проектирования.</a:t>
            </a:r>
          </a:p>
          <a:p>
            <a:pPr algn="just"/>
            <a:endParaRPr lang="ru-RU" sz="1067" b="1" dirty="0">
              <a:latin typeface="Times New Roman" panose="02020603050405020304" pitchFamily="18" charset="0"/>
            </a:endParaRPr>
          </a:p>
        </p:txBody>
      </p:sp>
      <p:sp>
        <p:nvSpPr>
          <p:cNvPr id="16" name="Скругленный прямоугольник 15"/>
          <p:cNvSpPr/>
          <p:nvPr/>
        </p:nvSpPr>
        <p:spPr>
          <a:xfrm>
            <a:off x="6288021" y="1242203"/>
            <a:ext cx="5387435" cy="240992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ru-RU" sz="1333" b="1" dirty="0">
                <a:latin typeface="Times New Roman" panose="02020603050405020304" pitchFamily="18" charset="0"/>
              </a:rPr>
              <a:t>2. Комиссия заказчика самостоятельно осуществляет проверку сведений об участнике закупки в Реестре:</a:t>
            </a:r>
            <a:endParaRPr lang="ru-RU" sz="1333" dirty="0">
              <a:latin typeface="Times New Roman" panose="02020603050405020304" pitchFamily="18" charset="0"/>
              <a:cs typeface="Times New Roman" panose="02020603050405020304" pitchFamily="18" charset="0"/>
            </a:endParaRPr>
          </a:p>
          <a:p>
            <a:pPr algn="just"/>
            <a:r>
              <a:rPr lang="ru-RU" sz="1333" dirty="0">
                <a:latin typeface="Times New Roman" panose="02020603050405020304" pitchFamily="18" charset="0"/>
                <a:cs typeface="Times New Roman" panose="02020603050405020304" pitchFamily="18" charset="0"/>
              </a:rPr>
              <a:t>Выписку о членстве в СРО в составе заявки требовать нельзя;</a:t>
            </a:r>
          </a:p>
          <a:p>
            <a:pPr algn="just"/>
            <a:r>
              <a:rPr lang="ru-RU" sz="1333" dirty="0">
                <a:latin typeface="Times New Roman" panose="02020603050405020304" pitchFamily="18" charset="0"/>
                <a:cs typeface="Times New Roman" panose="02020603050405020304" pitchFamily="18" charset="0"/>
              </a:rPr>
              <a:t>При отсутствии сведений об участнике в Реестре – заявка такого участника подлежит отклонению.</a:t>
            </a:r>
          </a:p>
          <a:p>
            <a:pPr algn="just"/>
            <a:endParaRPr lang="ru-RU" sz="1333" b="1" dirty="0">
              <a:latin typeface="Times New Roman" panose="02020603050405020304" pitchFamily="18" charset="0"/>
            </a:endParaRPr>
          </a:p>
        </p:txBody>
      </p:sp>
      <p:sp>
        <p:nvSpPr>
          <p:cNvPr id="17" name="Скругленный прямоугольник 16"/>
          <p:cNvSpPr/>
          <p:nvPr/>
        </p:nvSpPr>
        <p:spPr>
          <a:xfrm>
            <a:off x="280163" y="3952528"/>
            <a:ext cx="5208653" cy="251223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ru-RU" sz="1333" b="1" dirty="0">
                <a:latin typeface="Times New Roman" panose="02020603050405020304" pitchFamily="18" charset="0"/>
              </a:rPr>
              <a:t>3. Контроль за соблюдением соответствия фактического совокупного размера обязательств члена саморегулируемой организации по договорам подряда осуществляет СРО:</a:t>
            </a:r>
            <a:endParaRPr lang="ru-RU" sz="1333" dirty="0">
              <a:latin typeface="Times New Roman" panose="02020603050405020304" pitchFamily="18" charset="0"/>
              <a:cs typeface="Times New Roman" panose="02020603050405020304" pitchFamily="18" charset="0"/>
            </a:endParaRPr>
          </a:p>
          <a:p>
            <a:pPr algn="just"/>
            <a:r>
              <a:rPr lang="ru-RU" sz="1333" dirty="0">
                <a:latin typeface="Times New Roman" panose="02020603050405020304" pitchFamily="18" charset="0"/>
                <a:cs typeface="Times New Roman" panose="02020603050405020304" pitchFamily="18" charset="0"/>
              </a:rPr>
              <a:t>Заказчик принимает решение о допуске/отклонении участника на основании сведений из Реестра;</a:t>
            </a:r>
          </a:p>
          <a:p>
            <a:pPr algn="just"/>
            <a:r>
              <a:rPr lang="ru-RU" sz="1333" dirty="0">
                <a:latin typeface="Times New Roman" panose="02020603050405020304" pitchFamily="18" charset="0"/>
                <a:cs typeface="Times New Roman" panose="02020603050405020304" pitchFamily="18" charset="0"/>
              </a:rPr>
              <a:t>Заказчик вправе направить в СРО информацию об участнике при необходимости;</a:t>
            </a:r>
          </a:p>
          <a:p>
            <a:pPr algn="just"/>
            <a:r>
              <a:rPr lang="ru-RU" sz="1333" dirty="0">
                <a:latin typeface="Times New Roman" panose="02020603050405020304" pitchFamily="18" charset="0"/>
                <a:cs typeface="Times New Roman" panose="02020603050405020304" pitchFamily="18" charset="0"/>
              </a:rPr>
              <a:t>Член СРО повышает уровень ответственности в фондах по требованию СРО в случае установления факта превышения допустимого уровня ответственности в фондах.</a:t>
            </a:r>
          </a:p>
        </p:txBody>
      </p:sp>
      <p:sp>
        <p:nvSpPr>
          <p:cNvPr id="18" name="Скругленный прямоугольник 17"/>
          <p:cNvSpPr/>
          <p:nvPr/>
        </p:nvSpPr>
        <p:spPr>
          <a:xfrm>
            <a:off x="6288021" y="3952528"/>
            <a:ext cx="5387436" cy="251223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ru-RU" sz="1333" b="1" dirty="0">
                <a:latin typeface="Times New Roman" panose="02020603050405020304" pitchFamily="18" charset="0"/>
              </a:rPr>
              <a:t>4. Уровень ответственности члена саморегулируемой организации, в соответствии с которым указанным членом внесены взносы в компенсационный фонд обеспечения договорных обязательств, компенсационный фонд возмещения вреда не может быть меньше предложения участника закупки о цене контракта.</a:t>
            </a:r>
          </a:p>
          <a:p>
            <a:pPr algn="just"/>
            <a:r>
              <a:rPr lang="ru-RU" sz="1333" b="1" dirty="0">
                <a:latin typeface="Times New Roman" panose="02020603050405020304" pitchFamily="18" charset="0"/>
              </a:rPr>
              <a:t>Комиссия заказчика осуществляет проверку соответствия уровней ответственности участника после получения от ОЭП информации о ценовых предложениях участников закупки:</a:t>
            </a:r>
            <a:endParaRPr lang="ru-RU" sz="1333" dirty="0">
              <a:latin typeface="Times New Roman" panose="02020603050405020304" pitchFamily="18" charset="0"/>
              <a:cs typeface="Times New Roman" panose="02020603050405020304" pitchFamily="18" charset="0"/>
            </a:endParaRPr>
          </a:p>
          <a:p>
            <a:pPr algn="just"/>
            <a:r>
              <a:rPr lang="ru-RU" sz="1333" dirty="0">
                <a:latin typeface="Times New Roman" panose="02020603050405020304" pitchFamily="18" charset="0"/>
                <a:cs typeface="Times New Roman" panose="02020603050405020304" pitchFamily="18" charset="0"/>
              </a:rPr>
              <a:t>При проведении конкурса – на этапе подведения итогов;</a:t>
            </a:r>
          </a:p>
          <a:p>
            <a:pPr algn="just"/>
            <a:r>
              <a:rPr lang="ru-RU" sz="1333" dirty="0">
                <a:latin typeface="Times New Roman" panose="02020603050405020304" pitchFamily="18" charset="0"/>
                <a:cs typeface="Times New Roman" panose="02020603050405020304" pitchFamily="18" charset="0"/>
              </a:rPr>
              <a:t>При проведении аукциона – в период рассмотрения заявок.</a:t>
            </a:r>
          </a:p>
        </p:txBody>
      </p:sp>
      <p:pic>
        <p:nvPicPr>
          <p:cNvPr id="21" name="Рисунок 20">
            <a:extLst>
              <a:ext uri="{FF2B5EF4-FFF2-40B4-BE49-F238E27FC236}">
                <a16:creationId xmlns:a16="http://schemas.microsoft.com/office/drawing/2014/main" id="{53CF89A3-A9F2-BAE6-EE82-E16682C10C8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220" y="1"/>
            <a:ext cx="5568619" cy="6858000"/>
          </a:xfrm>
          <a:prstGeom prst="rect">
            <a:avLst/>
          </a:prstGeom>
        </p:spPr>
      </p:pic>
    </p:spTree>
    <p:extLst>
      <p:ext uri="{BB962C8B-B14F-4D97-AF65-F5344CB8AC3E}">
        <p14:creationId xmlns:p14="http://schemas.microsoft.com/office/powerpoint/2010/main" val="4143776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12"/>
          <p:cNvSpPr/>
          <p:nvPr/>
        </p:nvSpPr>
        <p:spPr>
          <a:xfrm>
            <a:off x="0" y="0"/>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altLang="ru-RU" sz="2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СРО</a:t>
            </a:r>
            <a:r>
              <a:rPr lang="en-US" altLang="ru-RU" sz="2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altLang="ru-RU" sz="2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при </a:t>
            </a:r>
            <a:r>
              <a:rPr lang="ru-RU" altLang="ru-RU" sz="2800" b="1" u="sng"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стройконтроле</a:t>
            </a:r>
            <a:endParaRPr lang="ru-RU" altLang="ru-RU" sz="28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7" name="Прямоугольник 16">
            <a:extLst>
              <a:ext uri="{FF2B5EF4-FFF2-40B4-BE49-F238E27FC236}">
                <a16:creationId xmlns:a16="http://schemas.microsoft.com/office/drawing/2014/main" id="{C60AC99D-CCDF-4F7F-A54A-46915151B398}"/>
              </a:ext>
            </a:extLst>
          </p:cNvPr>
          <p:cNvSpPr/>
          <p:nvPr/>
        </p:nvSpPr>
        <p:spPr>
          <a:xfrm>
            <a:off x="388889" y="1921021"/>
            <a:ext cx="11642718" cy="769441"/>
          </a:xfrm>
          <a:prstGeom prst="rect">
            <a:avLst/>
          </a:prstGeom>
          <a:noFill/>
        </p:spPr>
        <p:txBody>
          <a:bodyPr wrap="square" lIns="0" anchor="t">
            <a:spAutoFit/>
          </a:bodyPr>
          <a:lstStyle/>
          <a:p>
            <a:r>
              <a:rPr lang="ru-RU" altLang="ru-RU" sz="2200" dirty="0">
                <a:latin typeface="Times New Roman" panose="02020603050405020304" pitchFamily="18" charset="0"/>
                <a:cs typeface="Times New Roman" panose="02020603050405020304" pitchFamily="18" charset="0"/>
              </a:rPr>
              <a:t> </a:t>
            </a:r>
          </a:p>
          <a:p>
            <a:endParaRPr lang="ru-RU" altLang="ru-RU" sz="2200" dirty="0">
              <a:latin typeface="Times New Roman" panose="02020603050405020304" pitchFamily="18" charset="0"/>
              <a:cs typeface="Times New Roman" panose="02020603050405020304" pitchFamily="18" charset="0"/>
            </a:endParaRPr>
          </a:p>
        </p:txBody>
      </p:sp>
      <p:sp>
        <p:nvSpPr>
          <p:cNvPr id="18" name="Прямоугольник 17"/>
          <p:cNvSpPr/>
          <p:nvPr/>
        </p:nvSpPr>
        <p:spPr>
          <a:xfrm>
            <a:off x="0" y="5942073"/>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dirty="0">
              <a:latin typeface="Times New Roman" panose="02020603050405020304" pitchFamily="18" charset="0"/>
              <a:cs typeface="Times New Roman" panose="02020603050405020304" pitchFamily="18" charset="0"/>
            </a:endParaRPr>
          </a:p>
        </p:txBody>
      </p:sp>
      <p:cxnSp>
        <p:nvCxnSpPr>
          <p:cNvPr id="19" name="Прямая соединительная линия 18"/>
          <p:cNvCxnSpPr/>
          <p:nvPr/>
        </p:nvCxnSpPr>
        <p:spPr>
          <a:xfrm>
            <a:off x="12166600" y="6405331"/>
            <a:ext cx="0" cy="452669"/>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p:nvPr/>
        </p:nvCxnSpPr>
        <p:spPr>
          <a:xfrm flipH="1">
            <a:off x="8208235" y="6850403"/>
            <a:ext cx="3983765" cy="0"/>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22" name="Рисунок 7">
            <a:extLst>
              <a:ext uri="{FF2B5EF4-FFF2-40B4-BE49-F238E27FC236}">
                <a16:creationId xmlns:a16="http://schemas.microsoft.com/office/drawing/2014/main" id="{CAF312AA-0E0B-4F70-888B-1F62EFC3E5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75" y="5974634"/>
            <a:ext cx="1973262"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Параллелограмм 15">
            <a:extLst>
              <a:ext uri="{FF2B5EF4-FFF2-40B4-BE49-F238E27FC236}">
                <a16:creationId xmlns:a16="http://schemas.microsoft.com/office/drawing/2014/main" id="{A2DC05A7-9E1D-2882-B3AA-DA5E6FE7B8E6}"/>
              </a:ext>
            </a:extLst>
          </p:cNvPr>
          <p:cNvSpPr/>
          <p:nvPr/>
        </p:nvSpPr>
        <p:spPr>
          <a:xfrm>
            <a:off x="5013855" y="5051289"/>
            <a:ext cx="7129668" cy="761504"/>
          </a:xfrm>
          <a:prstGeom prst="parallelogram">
            <a:avLst>
              <a:gd name="adj" fmla="val 0"/>
            </a:avLst>
          </a:prstGeom>
          <a:solidFill>
            <a:srgbClr val="E0EFF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ru-RU" sz="2000" dirty="0">
                <a:solidFill>
                  <a:schemeClr val="tx1"/>
                </a:solidFill>
                <a:latin typeface="Times New Roman" panose="02020603050405020304" pitchFamily="18" charset="0"/>
              </a:rPr>
              <a:t>*письмо Минстроя России от 12 февраля 2021 </a:t>
            </a:r>
            <a:br>
              <a:rPr lang="ru-RU" sz="2000" dirty="0">
                <a:solidFill>
                  <a:schemeClr val="tx1"/>
                </a:solidFill>
                <a:latin typeface="Times New Roman" panose="02020603050405020304" pitchFamily="18" charset="0"/>
              </a:rPr>
            </a:br>
            <a:r>
              <a:rPr lang="ru-RU" sz="2000" dirty="0">
                <a:solidFill>
                  <a:schemeClr val="tx1"/>
                </a:solidFill>
                <a:latin typeface="Times New Roman" panose="02020603050405020304" pitchFamily="18" charset="0"/>
              </a:rPr>
              <a:t>№ 5265-ТБ/02</a:t>
            </a:r>
          </a:p>
        </p:txBody>
      </p:sp>
      <p:pic>
        <p:nvPicPr>
          <p:cNvPr id="10" name="Рисунок 9">
            <a:extLst>
              <a:ext uri="{FF2B5EF4-FFF2-40B4-BE49-F238E27FC236}">
                <a16:creationId xmlns:a16="http://schemas.microsoft.com/office/drawing/2014/main" id="{53CF89A3-A9F2-BAE6-EE82-E16682C10C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46625"/>
            <a:ext cx="5568619" cy="6921421"/>
          </a:xfrm>
          <a:prstGeom prst="rect">
            <a:avLst/>
          </a:prstGeom>
        </p:spPr>
      </p:pic>
      <p:sp>
        <p:nvSpPr>
          <p:cNvPr id="2" name="Прямоугольник 1"/>
          <p:cNvSpPr/>
          <p:nvPr/>
        </p:nvSpPr>
        <p:spPr>
          <a:xfrm>
            <a:off x="738570" y="2319926"/>
            <a:ext cx="10943356" cy="1631216"/>
          </a:xfrm>
          <a:prstGeom prst="rect">
            <a:avLst/>
          </a:prstGeom>
        </p:spPr>
        <p:txBody>
          <a:bodyPr wrap="square">
            <a:spAutoFit/>
          </a:bodyPr>
          <a:lstStyle/>
          <a:p>
            <a:pPr algn="just"/>
            <a:r>
              <a:rPr lang="ru-RU" sz="2000" dirty="0">
                <a:latin typeface="Times New Roman" panose="02020603050405020304" pitchFamily="18" charset="0"/>
              </a:rPr>
              <a:t>В этой связи обязательность членства в саморегулируемой организации, а также уровень ответственности члена саморегулируемой организации, имеющего намерение выполнять по договору строительный контроль, определяются исходя из размера обязательств по договору о строительстве, реконструкции, капитальном ремонте объекта капитального строительства, по которому планируется осуществление этого строительного контроля.*</a:t>
            </a:r>
          </a:p>
        </p:txBody>
      </p:sp>
    </p:spTree>
    <p:extLst>
      <p:ext uri="{BB962C8B-B14F-4D97-AF65-F5344CB8AC3E}">
        <p14:creationId xmlns:p14="http://schemas.microsoft.com/office/powerpoint/2010/main" val="1268924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GroupShape 324"/>
        <p:cNvGrpSpPr/>
        <p:nvPr/>
      </p:nvGrpSpPr>
      <p:grpSpPr>
        <a:xfrm>
          <a:off x="0" y="0"/>
          <a:ext cx="0" cy="0"/>
          <a:chOff x="0" y="0"/>
          <a:chExt cx="0" cy="0"/>
        </a:xfrm>
      </p:grpSpPr>
      <p:sp>
        <p:nvSpPr>
          <p:cNvPr id="3" name="TextBox 2">
            <a:extLst>
              <a:ext uri="{FF2B5EF4-FFF2-40B4-BE49-F238E27FC236}">
                <a16:creationId xmlns:a16="http://schemas.microsoft.com/office/drawing/2014/main" id="{E63A1D5F-7737-422A-4AC4-8B3B0BF9CFA6}"/>
              </a:ext>
            </a:extLst>
          </p:cNvPr>
          <p:cNvSpPr txBox="1"/>
          <p:nvPr/>
        </p:nvSpPr>
        <p:spPr>
          <a:xfrm>
            <a:off x="1583499" y="285157"/>
            <a:ext cx="9267281" cy="502766"/>
          </a:xfrm>
          <a:prstGeom prst="rect">
            <a:avLst/>
          </a:prstGeom>
          <a:noFill/>
        </p:spPr>
        <p:txBody>
          <a:bodyPr wrap="none" rtlCol="0">
            <a:spAutoFit/>
          </a:bodyPr>
          <a:lstStyle/>
          <a:p>
            <a:r>
              <a:rPr lang="ru-RU" sz="2667"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ПРАВОПРИМЕНИТЕЛЬНАЯ ПРАКТИКА ПП РФ № 2604</a:t>
            </a:r>
          </a:p>
        </p:txBody>
      </p:sp>
      <p:sp>
        <p:nvSpPr>
          <p:cNvPr id="11" name="Скругленный прямоугольник 10"/>
          <p:cNvSpPr/>
          <p:nvPr/>
        </p:nvSpPr>
        <p:spPr>
          <a:xfrm>
            <a:off x="8639138" y="1042821"/>
            <a:ext cx="3036319" cy="517048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ru-RU" sz="2133" b="1" u="sng" dirty="0">
                <a:latin typeface="Times New Roman" panose="02020603050405020304" pitchFamily="18" charset="0"/>
              </a:rPr>
              <a:t>Наибольшая</a:t>
            </a:r>
            <a:r>
              <a:rPr lang="ru-RU" sz="1333" b="1" dirty="0">
                <a:latin typeface="Times New Roman" panose="02020603050405020304" pitchFamily="18" charset="0"/>
              </a:rPr>
              <a:t> стоимость контракта (договора):</a:t>
            </a:r>
          </a:p>
          <a:p>
            <a:pPr algn="just"/>
            <a:endParaRPr lang="ru-RU" sz="1333" b="1" dirty="0">
              <a:latin typeface="Times New Roman" panose="02020603050405020304" pitchFamily="18" charset="0"/>
            </a:endParaRPr>
          </a:p>
          <a:p>
            <a:pPr marL="304792" indent="-304792" algn="just">
              <a:buAutoNum type="arabicPeriod"/>
            </a:pPr>
            <a:r>
              <a:rPr lang="ru-RU" sz="1333" b="1" dirty="0">
                <a:latin typeface="Times New Roman" panose="02020603050405020304" pitchFamily="18" charset="0"/>
              </a:rPr>
              <a:t>Предельное </a:t>
            </a:r>
            <a:r>
              <a:rPr lang="ru-RU" sz="1333" b="1" u="sng" dirty="0">
                <a:latin typeface="Times New Roman" panose="02020603050405020304" pitchFamily="18" charset="0"/>
              </a:rPr>
              <a:t>максимально</a:t>
            </a:r>
            <a:r>
              <a:rPr lang="ru-RU" sz="1333" b="1" dirty="0">
                <a:latin typeface="Times New Roman" panose="02020603050405020304" pitchFamily="18" charset="0"/>
              </a:rPr>
              <a:t>е не ниже НМЦК! </a:t>
            </a:r>
          </a:p>
          <a:p>
            <a:pPr marL="304792" indent="-304792" algn="just">
              <a:buAutoNum type="arabicPeriod"/>
            </a:pPr>
            <a:endParaRPr lang="ru-RU" sz="1333" b="1" dirty="0">
              <a:latin typeface="Times New Roman" panose="02020603050405020304" pitchFamily="18" charset="0"/>
            </a:endParaRPr>
          </a:p>
          <a:p>
            <a:pPr marL="304792" indent="-304792" algn="just">
              <a:buAutoNum type="arabicPeriod"/>
            </a:pPr>
            <a:r>
              <a:rPr lang="ru-RU" sz="1333" b="1" dirty="0">
                <a:latin typeface="Times New Roman" panose="02020603050405020304" pitchFamily="18" charset="0"/>
              </a:rPr>
              <a:t>Предельное </a:t>
            </a:r>
            <a:r>
              <a:rPr lang="ru-RU" sz="1333" b="1" u="sng" dirty="0">
                <a:latin typeface="Times New Roman" panose="02020603050405020304" pitchFamily="18" charset="0"/>
              </a:rPr>
              <a:t>минимальное </a:t>
            </a:r>
            <a:r>
              <a:rPr lang="ru-RU" sz="1333" b="1" dirty="0">
                <a:latin typeface="Times New Roman" panose="02020603050405020304" pitchFamily="18" charset="0"/>
              </a:rPr>
              <a:t>не выше объема в сравнении с позицией ПП РФ 2571 </a:t>
            </a:r>
          </a:p>
          <a:p>
            <a:pPr algn="just"/>
            <a:endParaRPr lang="ru-RU" sz="1333" b="1" dirty="0">
              <a:latin typeface="Times New Roman" panose="02020603050405020304" pitchFamily="18" charset="0"/>
            </a:endParaRPr>
          </a:p>
        </p:txBody>
      </p:sp>
      <p:sp>
        <p:nvSpPr>
          <p:cNvPr id="13" name="Скругленный прямоугольник 12"/>
          <p:cNvSpPr/>
          <p:nvPr/>
        </p:nvSpPr>
        <p:spPr>
          <a:xfrm>
            <a:off x="719403" y="1103796"/>
            <a:ext cx="3072341" cy="5109515"/>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ru-RU" sz="2400" b="1" u="sng" dirty="0">
                <a:latin typeface="Times New Roman" panose="02020603050405020304" pitchFamily="18" charset="0"/>
              </a:rPr>
              <a:t>Общая стоимость </a:t>
            </a:r>
            <a:r>
              <a:rPr lang="ru-RU" sz="1333" b="1" dirty="0">
                <a:latin typeface="Times New Roman" panose="02020603050405020304" pitchFamily="18" charset="0"/>
              </a:rPr>
              <a:t>исполненных контрактов (договоров):</a:t>
            </a:r>
          </a:p>
          <a:p>
            <a:pPr algn="just"/>
            <a:r>
              <a:rPr lang="ru-RU" sz="1333" b="1" dirty="0">
                <a:latin typeface="Times New Roman" panose="02020603050405020304" pitchFamily="18" charset="0"/>
              </a:rPr>
              <a:t> </a:t>
            </a:r>
          </a:p>
          <a:p>
            <a:pPr marL="304792" indent="-304792" algn="just">
              <a:buAutoNum type="arabicPeriod"/>
            </a:pPr>
            <a:r>
              <a:rPr lang="ru-RU" sz="1333" b="1" dirty="0">
                <a:latin typeface="Times New Roman" panose="02020603050405020304" pitchFamily="18" charset="0"/>
              </a:rPr>
              <a:t>Предельное </a:t>
            </a:r>
            <a:r>
              <a:rPr lang="ru-RU" sz="1333" b="1" u="sng" dirty="0">
                <a:latin typeface="Times New Roman" panose="02020603050405020304" pitchFamily="18" charset="0"/>
              </a:rPr>
              <a:t>минимальное значение </a:t>
            </a:r>
            <a:r>
              <a:rPr lang="ru-RU" sz="1333" b="1" dirty="0">
                <a:latin typeface="Times New Roman" panose="02020603050405020304" pitchFamily="18" charset="0"/>
              </a:rPr>
              <a:t>больше НМЦК – нарушение </a:t>
            </a:r>
          </a:p>
          <a:p>
            <a:pPr marL="304792" indent="-304792" algn="just">
              <a:buAutoNum type="arabicPeriod"/>
            </a:pPr>
            <a:endParaRPr lang="ru-RU" sz="1333" b="1" dirty="0">
              <a:latin typeface="Times New Roman" panose="02020603050405020304" pitchFamily="18" charset="0"/>
            </a:endParaRPr>
          </a:p>
          <a:p>
            <a:pPr marL="304792" indent="-304792" algn="just">
              <a:buAutoNum type="arabicPeriod"/>
            </a:pPr>
            <a:r>
              <a:rPr lang="ru-RU" sz="1333" b="1" dirty="0">
                <a:latin typeface="Times New Roman" panose="02020603050405020304" pitchFamily="18" charset="0"/>
              </a:rPr>
              <a:t>Предельное </a:t>
            </a:r>
            <a:r>
              <a:rPr lang="ru-RU" sz="1333" b="1" u="sng" dirty="0">
                <a:latin typeface="Times New Roman" panose="02020603050405020304" pitchFamily="18" charset="0"/>
              </a:rPr>
              <a:t>максимальное значение </a:t>
            </a:r>
            <a:r>
              <a:rPr lang="ru-RU" sz="1333" b="1" dirty="0">
                <a:latin typeface="Times New Roman" panose="02020603050405020304" pitchFamily="18" charset="0"/>
              </a:rPr>
              <a:t>меньше НМЦК – нарушение </a:t>
            </a:r>
          </a:p>
        </p:txBody>
      </p:sp>
      <p:sp>
        <p:nvSpPr>
          <p:cNvPr id="12" name="Скругленный прямоугольник 11"/>
          <p:cNvSpPr/>
          <p:nvPr/>
        </p:nvSpPr>
        <p:spPr>
          <a:xfrm>
            <a:off x="4761151" y="1042821"/>
            <a:ext cx="2920171" cy="517048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r>
              <a:rPr lang="ru-RU" sz="2133" b="1" u="sng" dirty="0">
                <a:latin typeface="Times New Roman" panose="02020603050405020304" pitchFamily="18" charset="0"/>
              </a:rPr>
              <a:t>Общее количество </a:t>
            </a:r>
            <a:r>
              <a:rPr lang="ru-RU" sz="1333" b="1" dirty="0">
                <a:latin typeface="Times New Roman" panose="02020603050405020304" pitchFamily="18" charset="0"/>
              </a:rPr>
              <a:t>исполненных контрактов (договоров):</a:t>
            </a:r>
          </a:p>
          <a:p>
            <a:pPr algn="just"/>
            <a:endParaRPr lang="ru-RU" sz="1333" b="1" dirty="0">
              <a:latin typeface="Times New Roman" panose="02020603050405020304" pitchFamily="18" charset="0"/>
            </a:endParaRPr>
          </a:p>
          <a:p>
            <a:pPr algn="just"/>
            <a:r>
              <a:rPr lang="ru-RU" sz="1333" b="1" dirty="0">
                <a:latin typeface="Times New Roman" panose="02020603050405020304" pitchFamily="18" charset="0"/>
              </a:rPr>
              <a:t>При проведении контрольных мероприятий обращаем внимание на совокупность дет. показателей</a:t>
            </a:r>
          </a:p>
          <a:p>
            <a:pPr algn="just"/>
            <a:r>
              <a:rPr lang="ru-RU" sz="1333" b="1" dirty="0">
                <a:latin typeface="Times New Roman" panose="02020603050405020304" pitchFamily="18" charset="0"/>
              </a:rPr>
              <a:t> </a:t>
            </a:r>
          </a:p>
        </p:txBody>
      </p:sp>
      <p:pic>
        <p:nvPicPr>
          <p:cNvPr id="18" name="Рисунок 17">
            <a:extLst>
              <a:ext uri="{FF2B5EF4-FFF2-40B4-BE49-F238E27FC236}">
                <a16:creationId xmlns:a16="http://schemas.microsoft.com/office/drawing/2014/main" id="{2FDDE561-E4BF-DDAF-09E4-4DF8AD3656B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5568619" cy="6859112"/>
          </a:xfrm>
          <a:prstGeom prst="rect">
            <a:avLst/>
          </a:prstGeom>
        </p:spPr>
      </p:pic>
    </p:spTree>
    <p:extLst>
      <p:ext uri="{BB962C8B-B14F-4D97-AF65-F5344CB8AC3E}">
        <p14:creationId xmlns:p14="http://schemas.microsoft.com/office/powerpoint/2010/main" val="3623750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id="{53CF89A3-A9F2-BAE6-EE82-E16682C10C8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9" y="0"/>
            <a:ext cx="5568619" cy="6921421"/>
          </a:xfrm>
          <a:prstGeom prst="rect">
            <a:avLst/>
          </a:prstGeom>
        </p:spPr>
      </p:pic>
      <p:sp>
        <p:nvSpPr>
          <p:cNvPr id="18" name="Текст 2">
            <a:extLst>
              <a:ext uri="{FF2B5EF4-FFF2-40B4-BE49-F238E27FC236}">
                <a16:creationId xmlns:a16="http://schemas.microsoft.com/office/drawing/2014/main" id="{8682933F-DD03-46D6-935B-F83E91D74922}"/>
              </a:ext>
            </a:extLst>
          </p:cNvPr>
          <p:cNvSpPr txBox="1">
            <a:spLocks/>
          </p:cNvSpPr>
          <p:nvPr/>
        </p:nvSpPr>
        <p:spPr bwMode="auto">
          <a:xfrm>
            <a:off x="-34590" y="942264"/>
            <a:ext cx="12261180" cy="36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spcBef>
                <a:spcPct val="0"/>
              </a:spcBef>
            </a:pPr>
            <a:endParaRPr lang="ru-RU" altLang="ru-RU" sz="1800" i="1" dirty="0">
              <a:latin typeface="Times New Roman" panose="02020603050405020304" pitchFamily="18" charset="0"/>
              <a:ea typeface="Open Sans" panose="020B0606030504020204" pitchFamily="34" charset="0"/>
              <a:cs typeface="Times New Roman" panose="02020603050405020304" pitchFamily="18" charset="0"/>
            </a:endParaRPr>
          </a:p>
        </p:txBody>
      </p:sp>
      <p:sp>
        <p:nvSpPr>
          <p:cNvPr id="29" name="Прямоугольник 28"/>
          <p:cNvSpPr/>
          <p:nvPr/>
        </p:nvSpPr>
        <p:spPr>
          <a:xfrm>
            <a:off x="394645" y="1386487"/>
            <a:ext cx="11402710" cy="4524315"/>
          </a:xfrm>
          <a:prstGeom prst="rect">
            <a:avLst/>
          </a:prstGeom>
        </p:spPr>
        <p:txBody>
          <a:bodyPr wrap="square">
            <a:spAutoFit/>
          </a:bodyPr>
          <a:lstStyle/>
          <a:p>
            <a:pPr algn="just"/>
            <a:r>
              <a:rPr lang="ru-RU" altLang="ru-RU" dirty="0">
                <a:latin typeface="Times New Roman" panose="02020603050405020304" pitchFamily="18" charset="0"/>
                <a:cs typeface="Times New Roman" panose="02020603050405020304" pitchFamily="18" charset="0"/>
              </a:rPr>
              <a:t>Комиссией ФАС России рассмотрена жалоба ООО «Дом» на действия МБУ города Костромы «</a:t>
            </a:r>
            <a:r>
              <a:rPr lang="ru-RU" altLang="ru-RU" dirty="0" err="1">
                <a:latin typeface="Times New Roman" panose="02020603050405020304" pitchFamily="18" charset="0"/>
                <a:cs typeface="Times New Roman" panose="02020603050405020304" pitchFamily="18" charset="0"/>
              </a:rPr>
              <a:t>КостромаСтройЗаказчик</a:t>
            </a:r>
            <a:r>
              <a:rPr lang="ru-RU" altLang="ru-RU" dirty="0">
                <a:latin typeface="Times New Roman" panose="02020603050405020304" pitchFamily="18" charset="0"/>
                <a:cs typeface="Times New Roman" panose="02020603050405020304" pitchFamily="18" charset="0"/>
              </a:rPr>
              <a:t>», МКУ города Костромы «Дирекция программ» (№ извещения 0141600001023000004). В ходе проведения внеплановой проверки в действиях АО КБ «Модульбанк», АО «МИнБанк» выявлено нарушение части 8.2 статьи 45 Закона о контрактной системе. </a:t>
            </a:r>
          </a:p>
          <a:p>
            <a:pPr algn="just"/>
            <a:endParaRPr lang="ru-RU" altLang="ru-RU" dirty="0">
              <a:latin typeface="Times New Roman" panose="02020603050405020304" pitchFamily="18" charset="0"/>
              <a:cs typeface="Times New Roman" panose="02020603050405020304" pitchFamily="18" charset="0"/>
            </a:endParaRPr>
          </a:p>
          <a:p>
            <a:pPr algn="just"/>
            <a:r>
              <a:rPr lang="ru-RU" altLang="ru-RU" dirty="0">
                <a:latin typeface="Times New Roman" panose="02020603050405020304" pitchFamily="18" charset="0"/>
                <a:cs typeface="Times New Roman" panose="02020603050405020304" pitchFamily="18" charset="0"/>
              </a:rPr>
              <a:t>Так, Комиссия ФАС России установила, что заявки 2 участников закупки отклонены комиссией по осуществлению закупок по причине предоставления участниками закупки независимых гарантий для обеспечения заявок на участие в закупке, </a:t>
            </a:r>
            <a:r>
              <a:rPr lang="ru-RU" altLang="ru-RU" b="1" dirty="0">
                <a:latin typeface="Times New Roman" panose="02020603050405020304" pitchFamily="18" charset="0"/>
                <a:cs typeface="Times New Roman" panose="02020603050405020304" pitchFamily="18" charset="0"/>
              </a:rPr>
              <a:t>не соответствующих дополнительным требованиям, утвержденным Постановлением № 1005</a:t>
            </a:r>
            <a:r>
              <a:rPr lang="ru-RU" altLang="ru-RU" dirty="0">
                <a:latin typeface="Times New Roman" panose="02020603050405020304" pitchFamily="18" charset="0"/>
                <a:cs typeface="Times New Roman" panose="02020603050405020304" pitchFamily="18" charset="0"/>
              </a:rPr>
              <a:t>, а именно, в независимых гарантиях </a:t>
            </a:r>
            <a:r>
              <a:rPr lang="ru-RU" altLang="ru-RU" u="sng" dirty="0">
                <a:latin typeface="Times New Roman" panose="02020603050405020304" pitchFamily="18" charset="0"/>
                <a:cs typeface="Times New Roman" panose="02020603050405020304" pitchFamily="18" charset="0"/>
              </a:rPr>
              <a:t>не указаны наименования арбитражных судов</a:t>
            </a:r>
            <a:r>
              <a:rPr lang="ru-RU" altLang="ru-RU" dirty="0">
                <a:latin typeface="Times New Roman" panose="02020603050405020304" pitchFamily="18" charset="0"/>
                <a:cs typeface="Times New Roman" panose="02020603050405020304" pitchFamily="18" charset="0"/>
              </a:rPr>
              <a:t>, в которых рассматриваются споры, возникающие в связи с исполнением обязательств по настоящей независимой гарантии. Кроме того, в независимой гарантии одного из участников закупки</a:t>
            </a:r>
          </a:p>
          <a:p>
            <a:pPr algn="just"/>
            <a:r>
              <a:rPr lang="ru-RU" altLang="ru-RU" u="sng" dirty="0">
                <a:latin typeface="Times New Roman" panose="02020603050405020304" pitchFamily="18" charset="0"/>
                <a:cs typeface="Times New Roman" panose="02020603050405020304" pitchFamily="18" charset="0"/>
              </a:rPr>
              <a:t>не указано место нахождения, телефон, адрес электронной почты бенефициара</a:t>
            </a:r>
            <a:r>
              <a:rPr lang="ru-RU" altLang="ru-RU" dirty="0">
                <a:latin typeface="Times New Roman" panose="02020603050405020304" pitchFamily="18" charset="0"/>
                <a:cs typeface="Times New Roman" panose="02020603050405020304" pitchFamily="18" charset="0"/>
              </a:rPr>
              <a:t>.</a:t>
            </a:r>
          </a:p>
          <a:p>
            <a:pPr algn="just"/>
            <a:endParaRPr lang="ru-RU" altLang="ru-RU" dirty="0">
              <a:latin typeface="Times New Roman" panose="02020603050405020304" pitchFamily="18" charset="0"/>
              <a:cs typeface="Times New Roman" panose="02020603050405020304" pitchFamily="18" charset="0"/>
            </a:endParaRPr>
          </a:p>
          <a:p>
            <a:pPr algn="just"/>
            <a:r>
              <a:rPr lang="ru-RU" altLang="ru-RU" dirty="0">
                <a:latin typeface="Times New Roman" panose="02020603050405020304" pitchFamily="18" charset="0"/>
                <a:cs typeface="Times New Roman" panose="02020603050405020304" pitchFamily="18" charset="0"/>
              </a:rPr>
              <a:t>Таким образом, Комиссия ФАС России пришла к выводу, что независимые гарантии, выданные АО КБ «Модульбанк», АО «МИнБанк», не соответствуют Типовой форме № 1, в связи с чем указанные действия АО КБ «Модульбанк», АО «МИнБанк» нарушают часть 8.2 статьи 45 Закона о контрактной системе.</a:t>
            </a:r>
          </a:p>
        </p:txBody>
      </p:sp>
      <p:sp>
        <p:nvSpPr>
          <p:cNvPr id="11" name="Прямоугольник 10"/>
          <p:cNvSpPr/>
          <p:nvPr/>
        </p:nvSpPr>
        <p:spPr>
          <a:xfrm>
            <a:off x="0" y="0"/>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ПРАВОПРИМЕНИТЕЛЬНАЯ ПРАКТИКА ПП РФ № 1005</a:t>
            </a:r>
          </a:p>
        </p:txBody>
      </p:sp>
      <p:sp>
        <p:nvSpPr>
          <p:cNvPr id="12" name="Прямоугольник 11"/>
          <p:cNvSpPr/>
          <p:nvPr/>
        </p:nvSpPr>
        <p:spPr>
          <a:xfrm>
            <a:off x="0" y="5942073"/>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dirty="0">
              <a:latin typeface="Times New Roman" panose="02020603050405020304" pitchFamily="18" charset="0"/>
              <a:cs typeface="Times New Roman" panose="02020603050405020304" pitchFamily="18" charset="0"/>
            </a:endParaRPr>
          </a:p>
        </p:txBody>
      </p:sp>
      <p:cxnSp>
        <p:nvCxnSpPr>
          <p:cNvPr id="15" name="Прямая соединительная линия 14"/>
          <p:cNvCxnSpPr/>
          <p:nvPr/>
        </p:nvCxnSpPr>
        <p:spPr>
          <a:xfrm flipH="1">
            <a:off x="8208235" y="6850403"/>
            <a:ext cx="3983765" cy="0"/>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Рисунок 7">
            <a:extLst>
              <a:ext uri="{FF2B5EF4-FFF2-40B4-BE49-F238E27FC236}">
                <a16:creationId xmlns:a16="http://schemas.microsoft.com/office/drawing/2014/main" id="{CAF312AA-0E0B-4F70-888B-1F62EFC3E5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475" y="5974634"/>
            <a:ext cx="1973262"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hape 223"/>
          <p:cNvSpPr txBox="1"/>
          <p:nvPr/>
        </p:nvSpPr>
        <p:spPr>
          <a:xfrm>
            <a:off x="0" y="932723"/>
            <a:ext cx="12192000" cy="400110"/>
          </a:xfrm>
          <a:prstGeom prst="rect">
            <a:avLst/>
          </a:prstGeom>
          <a:noFill/>
        </p:spPr>
        <p:txBody>
          <a:bodyPr wrap="square" lIns="91440" tIns="45720" rIns="91440" bIns="45720">
            <a:spAutoFit/>
          </a:bodyPr>
          <a:lstStyle/>
          <a:p>
            <a:r>
              <a:rPr lang="ru-RU" sz="2000" b="1" dirty="0">
                <a:latin typeface="Times New Roman"/>
                <a:ea typeface="Times New Roman"/>
                <a:cs typeface="Times New Roman"/>
              </a:rPr>
              <a:t>Решение ФАС России от 17.02.2023 по делу № 28/06/105-305/2023</a:t>
            </a:r>
          </a:p>
        </p:txBody>
      </p:sp>
      <p:sp>
        <p:nvSpPr>
          <p:cNvPr id="13" name="Shape 224"/>
          <p:cNvSpPr/>
          <p:nvPr/>
        </p:nvSpPr>
        <p:spPr>
          <a:xfrm>
            <a:off x="0" y="1332833"/>
            <a:ext cx="6096000" cy="0"/>
          </a:xfrm>
          <a:prstGeom prst="line">
            <a:avLst/>
          </a:prstGeom>
          <a:ln w="38100">
            <a:solidFill>
              <a:srgbClr val="10253F"/>
            </a:solidFill>
            <a:prstDash val="solid"/>
          </a:ln>
        </p:spPr>
        <p:style>
          <a:lnRef idx="0">
            <a:scrgbClr r="0" g="0" b="0"/>
          </a:lnRef>
          <a:fillRef idx="0">
            <a:schemeClr val="accent1"/>
          </a:fillRef>
          <a:effectRef idx="0">
            <a:scrgbClr r="0" g="0" b="0"/>
          </a:effectRef>
          <a:fontRef idx="none"/>
        </p:style>
        <p:txBody>
          <a:bodyPr/>
          <a:lstStyle/>
          <a:p>
            <a:endParaRPr lang="ru-RU"/>
          </a:p>
        </p:txBody>
      </p:sp>
    </p:spTree>
    <p:extLst>
      <p:ext uri="{BB962C8B-B14F-4D97-AF65-F5344CB8AC3E}">
        <p14:creationId xmlns:p14="http://schemas.microsoft.com/office/powerpoint/2010/main" val="2408181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id="{53CF89A3-A9F2-BAE6-EE82-E16682C10C8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9" y="0"/>
            <a:ext cx="5568619" cy="6921421"/>
          </a:xfrm>
          <a:prstGeom prst="rect">
            <a:avLst/>
          </a:prstGeom>
        </p:spPr>
      </p:pic>
      <p:sp>
        <p:nvSpPr>
          <p:cNvPr id="18" name="Текст 2">
            <a:extLst>
              <a:ext uri="{FF2B5EF4-FFF2-40B4-BE49-F238E27FC236}">
                <a16:creationId xmlns:a16="http://schemas.microsoft.com/office/drawing/2014/main" id="{8682933F-DD03-46D6-935B-F83E91D74922}"/>
              </a:ext>
            </a:extLst>
          </p:cNvPr>
          <p:cNvSpPr txBox="1">
            <a:spLocks/>
          </p:cNvSpPr>
          <p:nvPr/>
        </p:nvSpPr>
        <p:spPr bwMode="auto">
          <a:xfrm>
            <a:off x="-34590" y="942264"/>
            <a:ext cx="12261180" cy="36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spcBef>
                <a:spcPct val="0"/>
              </a:spcBef>
            </a:pPr>
            <a:endParaRPr lang="ru-RU" altLang="ru-RU" sz="1800" i="1" dirty="0">
              <a:latin typeface="Times New Roman" panose="02020603050405020304" pitchFamily="18" charset="0"/>
              <a:ea typeface="Open Sans" panose="020B0606030504020204" pitchFamily="34" charset="0"/>
              <a:cs typeface="Times New Roman" panose="02020603050405020304" pitchFamily="18" charset="0"/>
            </a:endParaRPr>
          </a:p>
        </p:txBody>
      </p:sp>
      <p:sp>
        <p:nvSpPr>
          <p:cNvPr id="29" name="Прямоугольник 28"/>
          <p:cNvSpPr/>
          <p:nvPr/>
        </p:nvSpPr>
        <p:spPr>
          <a:xfrm>
            <a:off x="394645" y="1365394"/>
            <a:ext cx="11402710" cy="4801314"/>
          </a:xfrm>
          <a:prstGeom prst="rect">
            <a:avLst/>
          </a:prstGeom>
        </p:spPr>
        <p:txBody>
          <a:bodyPr wrap="square">
            <a:spAutoFit/>
          </a:bodyPr>
          <a:lstStyle/>
          <a:p>
            <a:pPr algn="just"/>
            <a:r>
              <a:rPr lang="ru-RU" altLang="ru-RU" sz="1700" dirty="0">
                <a:latin typeface="Times New Roman" panose="02020603050405020304" pitchFamily="18" charset="0"/>
                <a:cs typeface="Times New Roman" panose="02020603050405020304" pitchFamily="18" charset="0"/>
              </a:rPr>
              <a:t>Комиссией ФАС России рассмотрена жалоба ООО «</a:t>
            </a:r>
            <a:r>
              <a:rPr lang="ru-RU" altLang="ru-RU" sz="1700" dirty="0" err="1">
                <a:latin typeface="Times New Roman" panose="02020603050405020304" pitchFamily="18" charset="0"/>
                <a:cs typeface="Times New Roman" panose="02020603050405020304" pitchFamily="18" charset="0"/>
              </a:rPr>
              <a:t>Кросэл</a:t>
            </a:r>
            <a:r>
              <a:rPr lang="ru-RU" altLang="ru-RU" sz="1700" dirty="0">
                <a:latin typeface="Times New Roman" panose="02020603050405020304" pitchFamily="18" charset="0"/>
                <a:cs typeface="Times New Roman" panose="02020603050405020304" pitchFamily="18" charset="0"/>
              </a:rPr>
              <a:t>» на действия Министерства спорта Российской Федерации </a:t>
            </a:r>
            <a:br>
              <a:rPr lang="ru-RU" altLang="ru-RU" sz="1700" dirty="0">
                <a:latin typeface="Times New Roman" panose="02020603050405020304" pitchFamily="18" charset="0"/>
                <a:cs typeface="Times New Roman" panose="02020603050405020304" pitchFamily="18" charset="0"/>
              </a:rPr>
            </a:br>
            <a:r>
              <a:rPr lang="ru-RU" altLang="ru-RU" sz="1700" dirty="0">
                <a:latin typeface="Times New Roman" panose="02020603050405020304" pitchFamily="18" charset="0"/>
                <a:cs typeface="Times New Roman" panose="02020603050405020304" pitchFamily="18" charset="0"/>
              </a:rPr>
              <a:t>(№ извещения 0373100028722000008).</a:t>
            </a:r>
          </a:p>
          <a:p>
            <a:pPr algn="just"/>
            <a:endParaRPr lang="ru-RU" altLang="ru-RU" sz="1700" dirty="0">
              <a:latin typeface="Times New Roman" panose="02020603050405020304" pitchFamily="18" charset="0"/>
              <a:cs typeface="Times New Roman" panose="02020603050405020304" pitchFamily="18" charset="0"/>
            </a:endParaRPr>
          </a:p>
          <a:p>
            <a:pPr algn="just"/>
            <a:r>
              <a:rPr lang="ru-RU" altLang="ru-RU" sz="1700" dirty="0">
                <a:latin typeface="Times New Roman" panose="02020603050405020304" pitchFamily="18" charset="0"/>
                <a:cs typeface="Times New Roman" panose="02020603050405020304" pitchFamily="18" charset="0"/>
              </a:rPr>
              <a:t>В ходе проведения внеплановой проверки в действиях ПАО «МТС-Банк» выявлено нарушение части 8.2 статьи 45 Закона о контрактной системе.</a:t>
            </a:r>
          </a:p>
          <a:p>
            <a:pPr algn="just"/>
            <a:endParaRPr lang="ru-RU" altLang="ru-RU" sz="1700" dirty="0">
              <a:latin typeface="Times New Roman" panose="02020603050405020304" pitchFamily="18" charset="0"/>
              <a:cs typeface="Times New Roman" panose="02020603050405020304" pitchFamily="18" charset="0"/>
            </a:endParaRPr>
          </a:p>
          <a:p>
            <a:pPr algn="just"/>
            <a:r>
              <a:rPr lang="ru-RU" altLang="ru-RU" sz="1700" dirty="0">
                <a:latin typeface="Times New Roman" panose="02020603050405020304" pitchFamily="18" charset="0"/>
                <a:cs typeface="Times New Roman" panose="02020603050405020304" pitchFamily="18" charset="0"/>
              </a:rPr>
              <a:t>Так, Комиссия ФАС России установила, что ООО «</a:t>
            </a:r>
            <a:r>
              <a:rPr lang="ru-RU" altLang="ru-RU" sz="1700" dirty="0" err="1">
                <a:latin typeface="Times New Roman" panose="02020603050405020304" pitchFamily="18" charset="0"/>
                <a:cs typeface="Times New Roman" panose="02020603050405020304" pitchFamily="18" charset="0"/>
              </a:rPr>
              <a:t>Кросэл</a:t>
            </a:r>
            <a:r>
              <a:rPr lang="ru-RU" altLang="ru-RU" sz="1700" dirty="0">
                <a:latin typeface="Times New Roman" panose="02020603050405020304" pitchFamily="18" charset="0"/>
                <a:cs typeface="Times New Roman" panose="02020603050405020304" pitchFamily="18" charset="0"/>
              </a:rPr>
              <a:t>» признано уклонившимся от заключения контракта по следующему основанию: «В независимой гарантии № 249805-22-EGB от 29.12.2022 указан идентификационный код закупки 221770918995177090100100160018110244, однако извещение и проект контракта, размещенные в единой информационной системе в сфере закупок, содержат иной идентификационный код закупки».</a:t>
            </a:r>
          </a:p>
          <a:p>
            <a:pPr algn="just"/>
            <a:endParaRPr lang="ru-RU" altLang="ru-RU" sz="1700" dirty="0">
              <a:latin typeface="Times New Roman" panose="02020603050405020304" pitchFamily="18" charset="0"/>
              <a:cs typeface="Times New Roman" panose="02020603050405020304" pitchFamily="18" charset="0"/>
            </a:endParaRPr>
          </a:p>
          <a:p>
            <a:pPr algn="just"/>
            <a:r>
              <a:rPr lang="ru-RU" altLang="ru-RU" sz="1700" dirty="0">
                <a:latin typeface="Times New Roman" panose="02020603050405020304" pitchFamily="18" charset="0"/>
                <a:cs typeface="Times New Roman" panose="02020603050405020304" pitchFamily="18" charset="0"/>
              </a:rPr>
              <a:t>Согласно письменным пояснениям ПАО «МТС-Банк» </a:t>
            </a:r>
            <a:r>
              <a:rPr lang="ru-RU" altLang="ru-RU" sz="1700" u="sng" dirty="0">
                <a:latin typeface="Times New Roman" panose="02020603050405020304" pitchFamily="18" charset="0"/>
                <a:cs typeface="Times New Roman" panose="02020603050405020304" pitchFamily="18" charset="0"/>
              </a:rPr>
              <a:t>в независимой гарантии неверно указан идентификационный код закупки</a:t>
            </a:r>
            <a:r>
              <a:rPr lang="ru-RU" altLang="ru-RU" sz="1700" dirty="0">
                <a:latin typeface="Times New Roman" panose="02020603050405020304" pitchFamily="18" charset="0"/>
                <a:cs typeface="Times New Roman" panose="02020603050405020304" pitchFamily="18" charset="0"/>
              </a:rPr>
              <a:t> в результате технической ошибки.</a:t>
            </a:r>
          </a:p>
          <a:p>
            <a:pPr algn="just"/>
            <a:endParaRPr lang="ru-RU" altLang="ru-RU" sz="1700" dirty="0">
              <a:latin typeface="Times New Roman" panose="02020603050405020304" pitchFamily="18" charset="0"/>
              <a:cs typeface="Times New Roman" panose="02020603050405020304" pitchFamily="18" charset="0"/>
            </a:endParaRPr>
          </a:p>
          <a:p>
            <a:pPr algn="just"/>
            <a:r>
              <a:rPr lang="ru-RU" altLang="ru-RU" sz="1700" dirty="0">
                <a:latin typeface="Times New Roman" panose="02020603050405020304" pitchFamily="18" charset="0"/>
                <a:cs typeface="Times New Roman" panose="02020603050405020304" pitchFamily="18" charset="0"/>
              </a:rPr>
              <a:t>Таким образом, Комиссия ФАС России пришла к выводу, что независимая гарантия, выданная ПАО «МТС-Банк», не соответствует Типовой форме № 2, в связи с чем указанные действия ПАО «МТС-Банк» нарушают часть 8.2</a:t>
            </a:r>
          </a:p>
          <a:p>
            <a:pPr algn="just"/>
            <a:r>
              <a:rPr lang="ru-RU" altLang="ru-RU" sz="1700" dirty="0">
                <a:latin typeface="Times New Roman" panose="02020603050405020304" pitchFamily="18" charset="0"/>
                <a:cs typeface="Times New Roman" panose="02020603050405020304" pitchFamily="18" charset="0"/>
              </a:rPr>
              <a:t>статьи 45 Закона о контрактной системе.</a:t>
            </a:r>
          </a:p>
          <a:p>
            <a:endParaRPr lang="ru-RU" altLang="ru-RU" sz="1700" dirty="0">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0" y="0"/>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ПРАВОПРИМЕНИТЕЛЬНАЯ ПРАКТИКА ПП РФ № 1005</a:t>
            </a:r>
          </a:p>
        </p:txBody>
      </p:sp>
      <p:sp>
        <p:nvSpPr>
          <p:cNvPr id="12" name="Прямоугольник 11"/>
          <p:cNvSpPr/>
          <p:nvPr/>
        </p:nvSpPr>
        <p:spPr>
          <a:xfrm>
            <a:off x="0" y="5942073"/>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dirty="0">
              <a:latin typeface="Times New Roman" panose="02020603050405020304" pitchFamily="18" charset="0"/>
              <a:cs typeface="Times New Roman" panose="02020603050405020304" pitchFamily="18" charset="0"/>
            </a:endParaRPr>
          </a:p>
        </p:txBody>
      </p:sp>
      <p:cxnSp>
        <p:nvCxnSpPr>
          <p:cNvPr id="15" name="Прямая соединительная линия 14"/>
          <p:cNvCxnSpPr/>
          <p:nvPr/>
        </p:nvCxnSpPr>
        <p:spPr>
          <a:xfrm flipH="1">
            <a:off x="8208235" y="6850403"/>
            <a:ext cx="3983765" cy="0"/>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Рисунок 7">
            <a:extLst>
              <a:ext uri="{FF2B5EF4-FFF2-40B4-BE49-F238E27FC236}">
                <a16:creationId xmlns:a16="http://schemas.microsoft.com/office/drawing/2014/main" id="{CAF312AA-0E0B-4F70-888B-1F62EFC3E5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475" y="5974634"/>
            <a:ext cx="1973262"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hape 223"/>
          <p:cNvSpPr txBox="1"/>
          <p:nvPr/>
        </p:nvSpPr>
        <p:spPr>
          <a:xfrm>
            <a:off x="0" y="932723"/>
            <a:ext cx="12192000" cy="400110"/>
          </a:xfrm>
          <a:prstGeom prst="rect">
            <a:avLst/>
          </a:prstGeom>
          <a:noFill/>
        </p:spPr>
        <p:txBody>
          <a:bodyPr wrap="square" lIns="91440" tIns="45720" rIns="91440" bIns="45720">
            <a:spAutoFit/>
          </a:bodyPr>
          <a:lstStyle/>
          <a:p>
            <a:r>
              <a:rPr lang="ru-RU" sz="2000" b="1" dirty="0">
                <a:latin typeface="Times New Roman"/>
                <a:ea typeface="Times New Roman"/>
                <a:cs typeface="Times New Roman"/>
              </a:rPr>
              <a:t>Решение ФАС России от 20.01.2023 по делу № 28/06/105-55/2023</a:t>
            </a:r>
          </a:p>
        </p:txBody>
      </p:sp>
      <p:sp>
        <p:nvSpPr>
          <p:cNvPr id="13" name="Shape 224"/>
          <p:cNvSpPr/>
          <p:nvPr/>
        </p:nvSpPr>
        <p:spPr>
          <a:xfrm>
            <a:off x="0" y="1332833"/>
            <a:ext cx="6096000" cy="0"/>
          </a:xfrm>
          <a:prstGeom prst="line">
            <a:avLst/>
          </a:prstGeom>
          <a:ln w="38100">
            <a:solidFill>
              <a:srgbClr val="10253F"/>
            </a:solidFill>
            <a:prstDash val="solid"/>
          </a:ln>
        </p:spPr>
        <p:style>
          <a:lnRef idx="0">
            <a:scrgbClr r="0" g="0" b="0"/>
          </a:lnRef>
          <a:fillRef idx="0">
            <a:schemeClr val="accent1"/>
          </a:fillRef>
          <a:effectRef idx="0">
            <a:scrgbClr r="0" g="0" b="0"/>
          </a:effectRef>
          <a:fontRef idx="none"/>
        </p:style>
        <p:txBody>
          <a:bodyPr/>
          <a:lstStyle/>
          <a:p>
            <a:endParaRPr lang="ru-RU"/>
          </a:p>
        </p:txBody>
      </p:sp>
    </p:spTree>
    <p:extLst>
      <p:ext uri="{BB962C8B-B14F-4D97-AF65-F5344CB8AC3E}">
        <p14:creationId xmlns:p14="http://schemas.microsoft.com/office/powerpoint/2010/main" val="299679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id="{53CF89A3-A9F2-BAE6-EE82-E16682C10C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9" y="0"/>
            <a:ext cx="5568619" cy="6921421"/>
          </a:xfrm>
          <a:prstGeom prst="rect">
            <a:avLst/>
          </a:prstGeom>
        </p:spPr>
      </p:pic>
      <p:sp>
        <p:nvSpPr>
          <p:cNvPr id="18" name="Текст 2">
            <a:extLst>
              <a:ext uri="{FF2B5EF4-FFF2-40B4-BE49-F238E27FC236}">
                <a16:creationId xmlns:a16="http://schemas.microsoft.com/office/drawing/2014/main" id="{8682933F-DD03-46D6-935B-F83E91D74922}"/>
              </a:ext>
            </a:extLst>
          </p:cNvPr>
          <p:cNvSpPr txBox="1">
            <a:spLocks/>
          </p:cNvSpPr>
          <p:nvPr/>
        </p:nvSpPr>
        <p:spPr bwMode="auto">
          <a:xfrm>
            <a:off x="-34590" y="942264"/>
            <a:ext cx="12261180" cy="36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spcBef>
                <a:spcPct val="0"/>
              </a:spcBef>
            </a:pPr>
            <a:endParaRPr lang="ru-RU" altLang="ru-RU" sz="1800" i="1" dirty="0">
              <a:latin typeface="Times New Roman" panose="02020603050405020304" pitchFamily="18" charset="0"/>
              <a:ea typeface="Open Sans" panose="020B0606030504020204" pitchFamily="34" charset="0"/>
              <a:cs typeface="Times New Roman" panose="02020603050405020304" pitchFamily="18" charset="0"/>
            </a:endParaRPr>
          </a:p>
        </p:txBody>
      </p:sp>
      <p:sp>
        <p:nvSpPr>
          <p:cNvPr id="29" name="Прямоугольник 28"/>
          <p:cNvSpPr/>
          <p:nvPr/>
        </p:nvSpPr>
        <p:spPr>
          <a:xfrm>
            <a:off x="394645" y="1365394"/>
            <a:ext cx="11402710" cy="2492990"/>
          </a:xfrm>
          <a:prstGeom prst="rect">
            <a:avLst/>
          </a:prstGeom>
        </p:spPr>
        <p:txBody>
          <a:bodyPr wrap="square">
            <a:spAutoFit/>
          </a:bodyPr>
          <a:lstStyle/>
          <a:p>
            <a:pPr algn="just"/>
            <a:r>
              <a:rPr lang="ru-RU" altLang="ru-RU" sz="1300" dirty="0">
                <a:latin typeface="Times New Roman" panose="02020603050405020304" pitchFamily="18" charset="0"/>
                <a:cs typeface="Times New Roman" panose="02020603050405020304" pitchFamily="18" charset="0"/>
              </a:rPr>
              <a:t>Комиссия Московского УФАС России) рассмотрены жалобы ООО «Каска-Строй» на действия заказчиков (№ извещения 0373200081222000931). </a:t>
            </a:r>
          </a:p>
          <a:p>
            <a:pPr algn="just"/>
            <a:r>
              <a:rPr lang="ru-RU" altLang="ru-RU" sz="1300" dirty="0">
                <a:latin typeface="Times New Roman" panose="02020603050405020304" pitchFamily="18" charset="0"/>
                <a:cs typeface="Times New Roman" panose="02020603050405020304" pitchFamily="18" charset="0"/>
              </a:rPr>
              <a:t>В ходе проведения внеплановой проверки в действиях ПАО «Банк </a:t>
            </a:r>
            <a:r>
              <a:rPr lang="ru-RU" altLang="ru-RU" sz="1300" dirty="0" err="1">
                <a:latin typeface="Times New Roman" panose="02020603050405020304" pitchFamily="18" charset="0"/>
                <a:cs typeface="Times New Roman" panose="02020603050405020304" pitchFamily="18" charset="0"/>
              </a:rPr>
              <a:t>Уралсиб</a:t>
            </a:r>
            <a:r>
              <a:rPr lang="ru-RU" altLang="ru-RU" sz="1300" dirty="0">
                <a:latin typeface="Times New Roman" panose="02020603050405020304" pitchFamily="18" charset="0"/>
                <a:cs typeface="Times New Roman" panose="02020603050405020304" pitchFamily="18" charset="0"/>
              </a:rPr>
              <a:t>» выявлено нарушение части 8.2 статьи 45 Закона о контрактной системе. </a:t>
            </a:r>
          </a:p>
          <a:p>
            <a:pPr algn="just"/>
            <a:r>
              <a:rPr lang="ru-RU" altLang="ru-RU" sz="1300" dirty="0">
                <a:latin typeface="Times New Roman" panose="02020603050405020304" pitchFamily="18" charset="0"/>
                <a:cs typeface="Times New Roman" panose="02020603050405020304" pitchFamily="18" charset="0"/>
              </a:rPr>
              <a:t>Комиссия Московского УФАС России установила, что одним из оснований признания ООО «Каска-Строй» уклонившимся от заключения контракта является предоставление в качестве обеспечения исполнения контракта независимой гарантии, не соответствующей требованиям извещения, а именно </a:t>
            </a:r>
            <a:r>
              <a:rPr lang="ru-RU" altLang="ru-RU" sz="1300" u="sng" dirty="0">
                <a:latin typeface="Times New Roman" panose="02020603050405020304" pitchFamily="18" charset="0"/>
                <a:cs typeface="Times New Roman" panose="02020603050405020304" pitchFamily="18" charset="0"/>
              </a:rPr>
              <a:t>в текст независимой гарантии включены положения, не предусмотренные действующим законодательством Российской Федерации, которые ограничивают законные права и интересы заказчика.</a:t>
            </a:r>
          </a:p>
          <a:p>
            <a:endParaRPr lang="ru-RU" altLang="ru-RU" sz="1300" dirty="0">
              <a:latin typeface="Times New Roman" panose="02020603050405020304" pitchFamily="18" charset="0"/>
              <a:cs typeface="Times New Roman" panose="02020603050405020304" pitchFamily="18" charset="0"/>
            </a:endParaRPr>
          </a:p>
          <a:p>
            <a:endParaRPr lang="ru-RU" altLang="ru-RU" sz="1300" dirty="0">
              <a:latin typeface="Times New Roman" panose="02020603050405020304" pitchFamily="18" charset="0"/>
              <a:cs typeface="Times New Roman" panose="02020603050405020304" pitchFamily="18" charset="0"/>
            </a:endParaRPr>
          </a:p>
          <a:p>
            <a:endParaRPr lang="ru-RU" altLang="ru-RU" sz="1300" dirty="0">
              <a:latin typeface="Times New Roman" panose="02020603050405020304" pitchFamily="18" charset="0"/>
              <a:cs typeface="Times New Roman" panose="02020603050405020304" pitchFamily="18" charset="0"/>
            </a:endParaRPr>
          </a:p>
          <a:p>
            <a:endParaRPr lang="ru-RU" altLang="ru-RU" sz="1300" dirty="0">
              <a:latin typeface="Times New Roman" panose="02020603050405020304" pitchFamily="18" charset="0"/>
              <a:cs typeface="Times New Roman" panose="02020603050405020304" pitchFamily="18" charset="0"/>
            </a:endParaRPr>
          </a:p>
          <a:p>
            <a:endParaRPr lang="ru-RU" altLang="ru-RU" sz="1300" dirty="0">
              <a:latin typeface="Times New Roman" panose="02020603050405020304" pitchFamily="18" charset="0"/>
              <a:cs typeface="Times New Roman" panose="02020603050405020304" pitchFamily="18" charset="0"/>
            </a:endParaRPr>
          </a:p>
          <a:p>
            <a:endParaRPr lang="ru-RU" altLang="ru-RU" sz="1300" dirty="0">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0" y="0"/>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ПРАВОПРИМЕНИТЕЛЬНАЯ ПРАКТИКА ПП РФ № 1005</a:t>
            </a:r>
          </a:p>
        </p:txBody>
      </p:sp>
      <p:sp>
        <p:nvSpPr>
          <p:cNvPr id="12" name="Прямоугольник 11"/>
          <p:cNvSpPr/>
          <p:nvPr/>
        </p:nvSpPr>
        <p:spPr>
          <a:xfrm>
            <a:off x="0" y="5942073"/>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dirty="0">
              <a:latin typeface="Times New Roman" panose="02020603050405020304" pitchFamily="18" charset="0"/>
              <a:cs typeface="Times New Roman" panose="02020603050405020304" pitchFamily="18" charset="0"/>
            </a:endParaRPr>
          </a:p>
        </p:txBody>
      </p:sp>
      <p:cxnSp>
        <p:nvCxnSpPr>
          <p:cNvPr id="15" name="Прямая соединительная линия 14"/>
          <p:cNvCxnSpPr/>
          <p:nvPr/>
        </p:nvCxnSpPr>
        <p:spPr>
          <a:xfrm flipH="1">
            <a:off x="8208235" y="6850403"/>
            <a:ext cx="3983765" cy="0"/>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Рисунок 7">
            <a:extLst>
              <a:ext uri="{FF2B5EF4-FFF2-40B4-BE49-F238E27FC236}">
                <a16:creationId xmlns:a16="http://schemas.microsoft.com/office/drawing/2014/main" id="{CAF312AA-0E0B-4F70-888B-1F62EFC3E5A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475" y="5974634"/>
            <a:ext cx="1973262"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hape 223"/>
          <p:cNvSpPr txBox="1"/>
          <p:nvPr/>
        </p:nvSpPr>
        <p:spPr>
          <a:xfrm>
            <a:off x="0" y="932723"/>
            <a:ext cx="12192000" cy="400110"/>
          </a:xfrm>
          <a:prstGeom prst="rect">
            <a:avLst/>
          </a:prstGeom>
          <a:noFill/>
        </p:spPr>
        <p:txBody>
          <a:bodyPr wrap="square" lIns="91440" tIns="45720" rIns="91440" bIns="45720">
            <a:spAutoFit/>
          </a:bodyPr>
          <a:lstStyle/>
          <a:p>
            <a:r>
              <a:rPr lang="ru-RU" sz="2000" b="1" dirty="0">
                <a:latin typeface="Times New Roman"/>
                <a:ea typeface="Times New Roman"/>
                <a:cs typeface="Times New Roman"/>
              </a:rPr>
              <a:t>Решение ФАС России от 23.12.2022 по делу № 077/06/106-19278/2022</a:t>
            </a:r>
          </a:p>
        </p:txBody>
      </p:sp>
      <p:sp>
        <p:nvSpPr>
          <p:cNvPr id="13" name="Shape 224"/>
          <p:cNvSpPr/>
          <p:nvPr/>
        </p:nvSpPr>
        <p:spPr>
          <a:xfrm>
            <a:off x="0" y="1332833"/>
            <a:ext cx="6096000" cy="0"/>
          </a:xfrm>
          <a:prstGeom prst="line">
            <a:avLst/>
          </a:prstGeom>
          <a:ln w="38100">
            <a:solidFill>
              <a:srgbClr val="10253F"/>
            </a:solidFill>
            <a:prstDash val="solid"/>
          </a:ln>
        </p:spPr>
        <p:style>
          <a:lnRef idx="0">
            <a:scrgbClr r="0" g="0" b="0"/>
          </a:lnRef>
          <a:fillRef idx="0">
            <a:schemeClr val="accent1"/>
          </a:fillRef>
          <a:effectRef idx="0">
            <a:scrgbClr r="0" g="0" b="0"/>
          </a:effectRef>
          <a:fontRef idx="none"/>
        </p:style>
        <p:txBody>
          <a:bodyPr/>
          <a:lstStyle/>
          <a:p>
            <a:endParaRPr lang="ru-RU"/>
          </a:p>
        </p:txBody>
      </p:sp>
      <p:sp>
        <p:nvSpPr>
          <p:cNvPr id="14" name="Shape 232"/>
          <p:cNvSpPr/>
          <p:nvPr/>
        </p:nvSpPr>
        <p:spPr>
          <a:xfrm>
            <a:off x="506775" y="2639147"/>
            <a:ext cx="11290579" cy="1402681"/>
          </a:xfrm>
          <a:prstGeom prst="parallelogram">
            <a:avLst>
              <a:gd name="adj" fmla="val 0"/>
            </a:avLst>
          </a:prstGeom>
          <a:solidFill>
            <a:srgbClr val="E0EFF1">
              <a:alpha val="35000"/>
            </a:srgbClr>
          </a:solidFill>
          <a:ln w="38100">
            <a:solidFill>
              <a:srgbClr val="002060"/>
            </a:solidFill>
            <a:prstDash val="solid"/>
          </a:ln>
        </p:spPr>
        <p:txBody>
          <a:bodyPr lIns="91440" tIns="45720" rIns="91440" bIns="45720" anchor="ctr"/>
          <a:lstStyle/>
          <a:p>
            <a:pPr algn="just"/>
            <a:r>
              <a:rPr lang="ru-RU" altLang="ru-RU" sz="1200" dirty="0">
                <a:latin typeface="Times New Roman" panose="02020603050405020304" pitchFamily="18" charset="0"/>
                <a:cs typeface="Times New Roman" panose="02020603050405020304" pitchFamily="18" charset="0"/>
              </a:rPr>
              <a:t>В пункте 16 независимой гарантии установлено следующее положение:</a:t>
            </a:r>
          </a:p>
          <a:p>
            <a:pPr algn="just"/>
            <a:r>
              <a:rPr lang="ru-RU" altLang="ru-RU" sz="1200" dirty="0">
                <a:latin typeface="Times New Roman" panose="02020603050405020304" pitchFamily="18" charset="0"/>
                <a:cs typeface="Times New Roman" panose="02020603050405020304" pitchFamily="18" charset="0"/>
              </a:rPr>
              <a:t>«Независимая гарантия может быть изменена Гарантом в следующем порядке: </a:t>
            </a:r>
          </a:p>
          <a:p>
            <a:pPr algn="just"/>
            <a:r>
              <a:rPr lang="ru-RU" altLang="ru-RU" sz="1200" dirty="0">
                <a:latin typeface="Times New Roman" panose="02020603050405020304" pitchFamily="18" charset="0"/>
                <a:cs typeface="Times New Roman" panose="02020603050405020304" pitchFamily="18" charset="0"/>
              </a:rPr>
              <a:t>- изменения, связанные с увеличением суммы и (или) срока действия независимой гарантии, исправлением ошибок в части несоответствия условиям, указанным в извещении об осуществлении закупки и (или) документации о закупке, а также иные изменения, не ухудшающие положения Бенефициара, вступают в силу в дату выпуска Гарантом изменений в независимую Гарантию без согласия Бенефициара; </a:t>
            </a:r>
          </a:p>
          <a:p>
            <a:pPr algn="just"/>
            <a:r>
              <a:rPr lang="ru-RU" altLang="ru-RU" sz="1200" dirty="0">
                <a:latin typeface="Times New Roman" panose="02020603050405020304" pitchFamily="18" charset="0"/>
                <a:cs typeface="Times New Roman" panose="02020603050405020304" pitchFamily="18" charset="0"/>
              </a:rPr>
              <a:t>- иные изменения в Гарантию вступают в силу в дату получения Гарантом согласия Бенефициара на соответствующее изменение гарантии».</a:t>
            </a:r>
          </a:p>
        </p:txBody>
      </p:sp>
      <p:sp>
        <p:nvSpPr>
          <p:cNvPr id="2" name="Прямоугольник 1"/>
          <p:cNvSpPr/>
          <p:nvPr/>
        </p:nvSpPr>
        <p:spPr>
          <a:xfrm>
            <a:off x="394645" y="4103772"/>
            <a:ext cx="11402710" cy="1692771"/>
          </a:xfrm>
          <a:prstGeom prst="rect">
            <a:avLst/>
          </a:prstGeom>
        </p:spPr>
        <p:txBody>
          <a:bodyPr wrap="square">
            <a:spAutoFit/>
          </a:bodyPr>
          <a:lstStyle/>
          <a:p>
            <a:pPr algn="just"/>
            <a:r>
              <a:rPr lang="ru-RU" altLang="ru-RU" sz="1300" dirty="0">
                <a:latin typeface="Times New Roman" panose="02020603050405020304" pitchFamily="18" charset="0"/>
                <a:cs typeface="Times New Roman" panose="02020603050405020304" pitchFamily="18" charset="0"/>
              </a:rPr>
              <a:t>Комиссия Московского УФАС России пришла к выводу, что дополнительные условия независимой гарантии подразумевают возможность внесения изменений в положения независимой гарантии банком без согласия бенефициара, при этом указание пункта «а также иные изменения, не ухудшающие положения бенефициара», без указания закрытого перечня условий, не ухудшающих положения бенефициара, свидетельствует о возможности банка в свободной форме трактовать данное положение и определять условия, не ухудшающие положения бенефициара, без согласования таких условий с бенефициаром, и дальнейшем внесением изменений в положения независимой гарантии. Положения пункта 16 независимой гарантии могут повлечь за собой ограничение прав и законных интересов бенефициара, в том числе повлечь за собой ограничение выплат по независимой гарантии.</a:t>
            </a:r>
          </a:p>
          <a:p>
            <a:pPr algn="just"/>
            <a:r>
              <a:rPr lang="ru-RU" altLang="ru-RU" sz="1300" dirty="0">
                <a:latin typeface="Times New Roman" panose="02020603050405020304" pitchFamily="18" charset="0"/>
                <a:cs typeface="Times New Roman" panose="02020603050405020304" pitchFamily="18" charset="0"/>
              </a:rPr>
              <a:t>Таким образом, Комиссия Московского УФАС России пришла к выводу, что независимая гарантия, выданная ПАО «Банк </a:t>
            </a:r>
            <a:r>
              <a:rPr lang="ru-RU" altLang="ru-RU" sz="1300" dirty="0" err="1">
                <a:latin typeface="Times New Roman" panose="02020603050405020304" pitchFamily="18" charset="0"/>
                <a:cs typeface="Times New Roman" panose="02020603050405020304" pitchFamily="18" charset="0"/>
              </a:rPr>
              <a:t>Уралсиб</a:t>
            </a:r>
            <a:r>
              <a:rPr lang="ru-RU" altLang="ru-RU" sz="1300" dirty="0">
                <a:latin typeface="Times New Roman" panose="02020603050405020304" pitchFamily="18" charset="0"/>
                <a:cs typeface="Times New Roman" panose="02020603050405020304" pitchFamily="18" charset="0"/>
              </a:rPr>
              <a:t>», не соответствует Типовой форме № 2, в связи с чем указанные действия ПАО «Банк </a:t>
            </a:r>
            <a:r>
              <a:rPr lang="ru-RU" altLang="ru-RU" sz="1300" dirty="0" err="1">
                <a:latin typeface="Times New Roman" panose="02020603050405020304" pitchFamily="18" charset="0"/>
                <a:cs typeface="Times New Roman" panose="02020603050405020304" pitchFamily="18" charset="0"/>
              </a:rPr>
              <a:t>Уралсиб</a:t>
            </a:r>
            <a:r>
              <a:rPr lang="ru-RU" altLang="ru-RU" sz="1300" dirty="0">
                <a:latin typeface="Times New Roman" panose="02020603050405020304" pitchFamily="18" charset="0"/>
                <a:cs typeface="Times New Roman" panose="02020603050405020304" pitchFamily="18" charset="0"/>
              </a:rPr>
              <a:t>» нарушают часть 8.2 статьи 45 Закона о контрактной системе.</a:t>
            </a:r>
          </a:p>
        </p:txBody>
      </p:sp>
    </p:spTree>
    <p:extLst>
      <p:ext uri="{BB962C8B-B14F-4D97-AF65-F5344CB8AC3E}">
        <p14:creationId xmlns:p14="http://schemas.microsoft.com/office/powerpoint/2010/main" val="1056402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id="{53CF89A3-A9F2-BAE6-EE82-E16682C10C8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0"/>
            <a:ext cx="5568619" cy="6921421"/>
          </a:xfrm>
          <a:prstGeom prst="rect">
            <a:avLst/>
          </a:prstGeom>
        </p:spPr>
      </p:pic>
      <p:sp>
        <p:nvSpPr>
          <p:cNvPr id="18" name="Текст 2">
            <a:extLst>
              <a:ext uri="{FF2B5EF4-FFF2-40B4-BE49-F238E27FC236}">
                <a16:creationId xmlns:a16="http://schemas.microsoft.com/office/drawing/2014/main" id="{8682933F-DD03-46D6-935B-F83E91D74922}"/>
              </a:ext>
            </a:extLst>
          </p:cNvPr>
          <p:cNvSpPr txBox="1">
            <a:spLocks/>
          </p:cNvSpPr>
          <p:nvPr/>
        </p:nvSpPr>
        <p:spPr bwMode="auto">
          <a:xfrm>
            <a:off x="-34590" y="942264"/>
            <a:ext cx="12261180" cy="36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spcBef>
                <a:spcPct val="0"/>
              </a:spcBef>
            </a:pPr>
            <a:endParaRPr lang="ru-RU" altLang="ru-RU" sz="1800" i="1" dirty="0">
              <a:latin typeface="Times New Roman" panose="02020603050405020304" pitchFamily="18" charset="0"/>
              <a:ea typeface="Open Sans" panose="020B0606030504020204" pitchFamily="34" charset="0"/>
              <a:cs typeface="Times New Roman" panose="02020603050405020304" pitchFamily="18" charset="0"/>
            </a:endParaRPr>
          </a:p>
        </p:txBody>
      </p:sp>
      <p:sp>
        <p:nvSpPr>
          <p:cNvPr id="29" name="Прямоугольник 28"/>
          <p:cNvSpPr/>
          <p:nvPr/>
        </p:nvSpPr>
        <p:spPr>
          <a:xfrm>
            <a:off x="145475" y="1353926"/>
            <a:ext cx="11569673" cy="1708160"/>
          </a:xfrm>
          <a:prstGeom prst="rect">
            <a:avLst/>
          </a:prstGeom>
        </p:spPr>
        <p:txBody>
          <a:bodyPr wrap="square">
            <a:spAutoFit/>
          </a:bodyPr>
          <a:lstStyle/>
          <a:p>
            <a:r>
              <a:rPr lang="ru-RU" altLang="ru-RU" sz="1500" dirty="0">
                <a:latin typeface="Times New Roman" panose="02020603050405020304" pitchFamily="18" charset="0"/>
                <a:cs typeface="Times New Roman" panose="02020603050405020304" pitchFamily="18" charset="0"/>
              </a:rPr>
              <a:t>Комиссией Московского УФАС России рассмотрена жалоба ООО «Электронный архив» на действия заказчика (№ извещения 0173200001422001656). В ходе проведения внеплановой проверки в действиях ПАО Банк «Финансовая Корпорация Открытие» выявлено нарушение части 8.2 статьи 45 Закона о контрактной системе.</a:t>
            </a:r>
          </a:p>
          <a:p>
            <a:endParaRPr lang="ru-RU" altLang="ru-RU" sz="1500" dirty="0">
              <a:latin typeface="Times New Roman" panose="02020603050405020304" pitchFamily="18" charset="0"/>
              <a:cs typeface="Times New Roman" panose="02020603050405020304" pitchFamily="18" charset="0"/>
            </a:endParaRPr>
          </a:p>
          <a:p>
            <a:r>
              <a:rPr lang="ru-RU" altLang="ru-RU" sz="1500" dirty="0">
                <a:latin typeface="Times New Roman" panose="02020603050405020304" pitchFamily="18" charset="0"/>
                <a:cs typeface="Times New Roman" panose="02020603050405020304" pitchFamily="18" charset="0"/>
              </a:rPr>
              <a:t>Так, Комиссия Московского УФАС России установила, что заявка ООО «Электронный архив» отклонена комиссией по осуществлению закупок по причине предоставления ООО «Электронный архив» независимой гарантии в качестве обеспечения заявки на участие в закупке, не соответствующей дополнительным требованиям, утвержденным Постановлением № 1005.</a:t>
            </a:r>
          </a:p>
        </p:txBody>
      </p:sp>
      <p:sp>
        <p:nvSpPr>
          <p:cNvPr id="11" name="Прямоугольник 10"/>
          <p:cNvSpPr/>
          <p:nvPr/>
        </p:nvSpPr>
        <p:spPr>
          <a:xfrm>
            <a:off x="0" y="0"/>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ПРАВОПРИМЕНИТЕЛЬНАЯ ПРАКТИКА ПП РФ № 1005</a:t>
            </a:r>
          </a:p>
        </p:txBody>
      </p:sp>
      <p:sp>
        <p:nvSpPr>
          <p:cNvPr id="12" name="Прямоугольник 11"/>
          <p:cNvSpPr/>
          <p:nvPr/>
        </p:nvSpPr>
        <p:spPr>
          <a:xfrm>
            <a:off x="0" y="5942073"/>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dirty="0">
              <a:latin typeface="Times New Roman" panose="02020603050405020304" pitchFamily="18" charset="0"/>
              <a:cs typeface="Times New Roman" panose="02020603050405020304" pitchFamily="18" charset="0"/>
            </a:endParaRPr>
          </a:p>
        </p:txBody>
      </p:sp>
      <p:cxnSp>
        <p:nvCxnSpPr>
          <p:cNvPr id="15" name="Прямая соединительная линия 14"/>
          <p:cNvCxnSpPr/>
          <p:nvPr/>
        </p:nvCxnSpPr>
        <p:spPr>
          <a:xfrm flipH="1">
            <a:off x="8208235" y="6850403"/>
            <a:ext cx="3983765" cy="0"/>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Рисунок 7">
            <a:extLst>
              <a:ext uri="{FF2B5EF4-FFF2-40B4-BE49-F238E27FC236}">
                <a16:creationId xmlns:a16="http://schemas.microsoft.com/office/drawing/2014/main" id="{CAF312AA-0E0B-4F70-888B-1F62EFC3E5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475" y="5974634"/>
            <a:ext cx="1973262"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hape 223"/>
          <p:cNvSpPr txBox="1"/>
          <p:nvPr/>
        </p:nvSpPr>
        <p:spPr>
          <a:xfrm>
            <a:off x="0" y="932723"/>
            <a:ext cx="12192000" cy="400110"/>
          </a:xfrm>
          <a:prstGeom prst="rect">
            <a:avLst/>
          </a:prstGeom>
          <a:noFill/>
        </p:spPr>
        <p:txBody>
          <a:bodyPr wrap="square" lIns="91440" tIns="45720" rIns="91440" bIns="45720">
            <a:spAutoFit/>
          </a:bodyPr>
          <a:lstStyle/>
          <a:p>
            <a:r>
              <a:rPr lang="ru-RU" sz="2000" b="1" dirty="0">
                <a:latin typeface="Times New Roman"/>
                <a:ea typeface="Times New Roman"/>
                <a:cs typeface="Times New Roman"/>
              </a:rPr>
              <a:t>Решение ФАС России от </a:t>
            </a:r>
            <a:r>
              <a:rPr lang="ru-RU" sz="2000" b="1" dirty="0" err="1">
                <a:latin typeface="Times New Roman"/>
                <a:ea typeface="Times New Roman"/>
                <a:cs typeface="Times New Roman"/>
              </a:rPr>
              <a:t>от</a:t>
            </a:r>
            <a:r>
              <a:rPr lang="ru-RU" sz="2000" b="1" dirty="0">
                <a:latin typeface="Times New Roman"/>
                <a:ea typeface="Times New Roman"/>
                <a:cs typeface="Times New Roman"/>
              </a:rPr>
              <a:t> 07.12.2022 по делу № 077/10/104-18169/2022</a:t>
            </a:r>
          </a:p>
        </p:txBody>
      </p:sp>
      <p:sp>
        <p:nvSpPr>
          <p:cNvPr id="13" name="Shape 224"/>
          <p:cNvSpPr/>
          <p:nvPr/>
        </p:nvSpPr>
        <p:spPr>
          <a:xfrm>
            <a:off x="0" y="1332833"/>
            <a:ext cx="6096000" cy="0"/>
          </a:xfrm>
          <a:prstGeom prst="line">
            <a:avLst/>
          </a:prstGeom>
          <a:ln w="38100">
            <a:solidFill>
              <a:srgbClr val="10253F"/>
            </a:solidFill>
            <a:prstDash val="solid"/>
          </a:ln>
        </p:spPr>
        <p:style>
          <a:lnRef idx="0">
            <a:scrgbClr r="0" g="0" b="0"/>
          </a:lnRef>
          <a:fillRef idx="0">
            <a:schemeClr val="accent1"/>
          </a:fillRef>
          <a:effectRef idx="0">
            <a:scrgbClr r="0" g="0" b="0"/>
          </a:effectRef>
          <a:fontRef idx="none"/>
        </p:style>
        <p:txBody>
          <a:bodyPr/>
          <a:lstStyle/>
          <a:p>
            <a:endParaRPr lang="ru-RU"/>
          </a:p>
        </p:txBody>
      </p:sp>
      <p:sp>
        <p:nvSpPr>
          <p:cNvPr id="2" name="Прямоугольник 1"/>
          <p:cNvSpPr/>
          <p:nvPr/>
        </p:nvSpPr>
        <p:spPr>
          <a:xfrm>
            <a:off x="145475" y="4339805"/>
            <a:ext cx="11763759" cy="1477328"/>
          </a:xfrm>
          <a:prstGeom prst="rect">
            <a:avLst/>
          </a:prstGeom>
        </p:spPr>
        <p:txBody>
          <a:bodyPr wrap="square">
            <a:spAutoFit/>
          </a:bodyPr>
          <a:lstStyle/>
          <a:p>
            <a:r>
              <a:rPr lang="ru-RU" altLang="ru-RU" sz="1500" dirty="0">
                <a:latin typeface="Times New Roman" panose="02020603050405020304" pitchFamily="18" charset="0"/>
                <a:cs typeface="Times New Roman" panose="02020603050405020304" pitchFamily="18" charset="0"/>
              </a:rPr>
              <a:t>Исходя из совокупности применения пункта 2 статьи 194 и пункта 2 статьи 374 ГК РФ отправленные бенефициаром требования по независимой гарантии посредством организации связи в срок действия гарантии </a:t>
            </a:r>
            <a:r>
              <a:rPr lang="ru-RU" altLang="ru-RU" sz="1500" u="sng" dirty="0">
                <a:latin typeface="Times New Roman" panose="02020603050405020304" pitchFamily="18" charset="0"/>
                <a:cs typeface="Times New Roman" panose="02020603050405020304" pitchFamily="18" charset="0"/>
              </a:rPr>
              <a:t>должны быть приняты и рассмотрены гарантом, даже если получены им за пределами срока.</a:t>
            </a:r>
          </a:p>
          <a:p>
            <a:endParaRPr lang="ru-RU" altLang="ru-RU" sz="1500" dirty="0">
              <a:latin typeface="Times New Roman" panose="02020603050405020304" pitchFamily="18" charset="0"/>
              <a:cs typeface="Times New Roman" panose="02020603050405020304" pitchFamily="18" charset="0"/>
            </a:endParaRPr>
          </a:p>
          <a:p>
            <a:r>
              <a:rPr lang="ru-RU" altLang="ru-RU" sz="1500" dirty="0">
                <a:latin typeface="Times New Roman" panose="02020603050405020304" pitchFamily="18" charset="0"/>
                <a:cs typeface="Times New Roman" panose="02020603050405020304" pitchFamily="18" charset="0"/>
              </a:rPr>
              <a:t>Таким образом, Комиссия Московского УФАС России пришла к законному выводу, что вышеуказанное условие независимой гарантии не соответствует совокупности требований, указанных в пунктах 4, 5, 6 Типовой формы № 1 независимой гарантии</a:t>
            </a:r>
          </a:p>
        </p:txBody>
      </p:sp>
      <p:sp>
        <p:nvSpPr>
          <p:cNvPr id="14" name="Shape 232"/>
          <p:cNvSpPr/>
          <p:nvPr/>
        </p:nvSpPr>
        <p:spPr>
          <a:xfrm>
            <a:off x="285021" y="3132898"/>
            <a:ext cx="11290579" cy="1081968"/>
          </a:xfrm>
          <a:prstGeom prst="parallelogram">
            <a:avLst>
              <a:gd name="adj" fmla="val 0"/>
            </a:avLst>
          </a:prstGeom>
          <a:solidFill>
            <a:srgbClr val="E0EFF1">
              <a:alpha val="35000"/>
            </a:srgbClr>
          </a:solidFill>
          <a:ln w="38100">
            <a:solidFill>
              <a:srgbClr val="002060"/>
            </a:solidFill>
            <a:prstDash val="solid"/>
          </a:ln>
        </p:spPr>
        <p:txBody>
          <a:bodyPr lIns="91440" tIns="45720" rIns="91440" bIns="45720" anchor="ctr"/>
          <a:lstStyle/>
          <a:p>
            <a:r>
              <a:rPr lang="ru-RU" altLang="ru-RU" sz="1500" dirty="0">
                <a:latin typeface="Times New Roman" panose="02020603050405020304" pitchFamily="18" charset="0"/>
                <a:cs typeface="Times New Roman" panose="02020603050405020304" pitchFamily="18" charset="0"/>
              </a:rPr>
              <a:t>Пункт 16.1 независимой гарантии содержит следующее условие:</a:t>
            </a:r>
          </a:p>
          <a:p>
            <a:r>
              <a:rPr lang="ru-RU" altLang="ru-RU" sz="1500" dirty="0">
                <a:latin typeface="Times New Roman" panose="02020603050405020304" pitchFamily="18" charset="0"/>
                <a:cs typeface="Times New Roman" panose="02020603050405020304" pitchFamily="18" charset="0"/>
              </a:rPr>
              <a:t>«требования и иные сообщения бенефициара влекут гражданско-правовые последствия только в том случае, когда они представлены гаранту, т.е. доставлены по указанному месту представления требования и </a:t>
            </a:r>
            <a:r>
              <a:rPr lang="ru-RU" altLang="ru-RU" sz="1500" u="sng" dirty="0">
                <a:latin typeface="Times New Roman" panose="02020603050405020304" pitchFamily="18" charset="0"/>
                <a:cs typeface="Times New Roman" panose="02020603050405020304" pitchFamily="18" charset="0"/>
              </a:rPr>
              <a:t>получены гарантом не позднее срока окончания действия настоящей независимой гарантии</a:t>
            </a:r>
            <a:r>
              <a:rPr lang="ru-RU" altLang="ru-RU" sz="15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19714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Текст 2">
            <a:extLst>
              <a:ext uri="{FF2B5EF4-FFF2-40B4-BE49-F238E27FC236}">
                <a16:creationId xmlns:a16="http://schemas.microsoft.com/office/drawing/2014/main" id="{8682933F-DD03-46D6-935B-F83E91D74922}"/>
              </a:ext>
            </a:extLst>
          </p:cNvPr>
          <p:cNvSpPr txBox="1">
            <a:spLocks/>
          </p:cNvSpPr>
          <p:nvPr/>
        </p:nvSpPr>
        <p:spPr bwMode="auto">
          <a:xfrm>
            <a:off x="-34590" y="942264"/>
            <a:ext cx="12261180" cy="36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spcBef>
                <a:spcPct val="0"/>
              </a:spcBef>
            </a:pPr>
            <a:endParaRPr lang="ru-RU" altLang="ru-RU" sz="1800" i="1" dirty="0">
              <a:latin typeface="Times New Roman" panose="02020603050405020304" pitchFamily="18" charset="0"/>
              <a:ea typeface="Open Sans" panose="020B0606030504020204" pitchFamily="34" charset="0"/>
              <a:cs typeface="Times New Roman" panose="02020603050405020304" pitchFamily="18" charset="0"/>
            </a:endParaRPr>
          </a:p>
        </p:txBody>
      </p:sp>
      <p:sp>
        <p:nvSpPr>
          <p:cNvPr id="29" name="Прямоугольник 28"/>
          <p:cNvSpPr/>
          <p:nvPr/>
        </p:nvSpPr>
        <p:spPr>
          <a:xfrm>
            <a:off x="394645" y="1491411"/>
            <a:ext cx="11402710" cy="4247317"/>
          </a:xfrm>
          <a:prstGeom prst="rect">
            <a:avLst/>
          </a:prstGeom>
        </p:spPr>
        <p:txBody>
          <a:bodyPr wrap="square">
            <a:spAutoFit/>
          </a:bodyPr>
          <a:lstStyle/>
          <a:p>
            <a:pPr algn="just"/>
            <a:r>
              <a:rPr lang="ru-RU" altLang="ru-RU" sz="1500" b="1" dirty="0">
                <a:latin typeface="Times New Roman" panose="02020603050405020304" pitchFamily="18" charset="0"/>
                <a:cs typeface="Times New Roman" panose="02020603050405020304" pitchFamily="18" charset="0"/>
              </a:rPr>
              <a:t>Объект закупки</a:t>
            </a:r>
            <a:r>
              <a:rPr lang="ru-RU" altLang="ru-RU" sz="1500" dirty="0">
                <a:latin typeface="Times New Roman" panose="02020603050405020304" pitchFamily="18" charset="0"/>
                <a:cs typeface="Times New Roman" panose="02020603050405020304" pitchFamily="18" charset="0"/>
              </a:rPr>
              <a:t>: реконструкция сооружений биологической очистки на очистных сооружениях канализации Левобережья (ОСКЛ)</a:t>
            </a:r>
          </a:p>
          <a:p>
            <a:pPr algn="just"/>
            <a:r>
              <a:rPr lang="ru-RU" altLang="ru-RU" sz="1500" b="1" dirty="0">
                <a:latin typeface="Times New Roman" panose="02020603050405020304" pitchFamily="18" charset="0"/>
                <a:cs typeface="Times New Roman" panose="02020603050405020304" pitchFamily="18" charset="0"/>
              </a:rPr>
              <a:t>Начальная (максимальная) цена контракта</a:t>
            </a:r>
            <a:r>
              <a:rPr lang="ru-RU" altLang="ru-RU" sz="1500" dirty="0">
                <a:latin typeface="Times New Roman" panose="02020603050405020304" pitchFamily="18" charset="0"/>
                <a:cs typeface="Times New Roman" panose="02020603050405020304" pitchFamily="18" charset="0"/>
              </a:rPr>
              <a:t>: 2 991 245 000,00руб. </a:t>
            </a:r>
          </a:p>
          <a:p>
            <a:pPr algn="just"/>
            <a:r>
              <a:rPr lang="ru-RU" altLang="ru-RU" sz="1500" b="1" dirty="0">
                <a:latin typeface="Times New Roman" panose="02020603050405020304" pitchFamily="18" charset="0"/>
                <a:cs typeface="Times New Roman" panose="02020603050405020304" pitchFamily="18" charset="0"/>
              </a:rPr>
              <a:t>Довод обращения</a:t>
            </a:r>
            <a:r>
              <a:rPr lang="ru-RU" altLang="ru-RU" sz="1500" dirty="0">
                <a:latin typeface="Times New Roman" panose="02020603050405020304" pitchFamily="18" charset="0"/>
                <a:cs typeface="Times New Roman" panose="02020603050405020304" pitchFamily="18" charset="0"/>
              </a:rPr>
              <a:t>: неправомерно допущен участник закупки ООО «Т», предоставивший поддельные документы о наличии опыта работ, а именно договор подряда от 14.10.2021 № 14/10 на постройку многоквартирного жилого дома на сумму 9 999 995 616,25 руб., что позволило ему стать победителем закупки.</a:t>
            </a:r>
          </a:p>
          <a:p>
            <a:pPr algn="just"/>
            <a:r>
              <a:rPr lang="ru-RU" altLang="ru-RU" sz="1500" i="1" dirty="0">
                <a:latin typeface="Times New Roman" panose="02020603050405020304" pitchFamily="18" charset="0"/>
                <a:cs typeface="Times New Roman" panose="02020603050405020304" pitchFamily="18" charset="0"/>
              </a:rPr>
              <a:t>   </a:t>
            </a:r>
            <a:r>
              <a:rPr lang="ru-RU" altLang="ru-RU" sz="1500" i="1" dirty="0" err="1">
                <a:latin typeface="Times New Roman" panose="02020603050405020304" pitchFamily="18" charset="0"/>
                <a:cs typeface="Times New Roman" panose="02020603050405020304" pitchFamily="18" charset="0"/>
              </a:rPr>
              <a:t>Справочно</a:t>
            </a:r>
            <a:r>
              <a:rPr lang="ru-RU" altLang="ru-RU" sz="1500" i="1" dirty="0">
                <a:latin typeface="Times New Roman" panose="02020603050405020304" pitchFamily="18" charset="0"/>
                <a:cs typeface="Times New Roman" panose="02020603050405020304" pitchFamily="18" charset="0"/>
              </a:rPr>
              <a:t>: в указанном договоре заказчиком является ИП Ф, подрядчиком – ООО «Т», директором которого является Ф. При этом площадь дома составляет 1235 кв. м, следовательно, цена за 1 кв. м. составляет 8 097 162,44 руб. Срок исполнения обязательств по договору (постройки дома) 2,5 месяца. При этом в качестве подтверждения, помимо договора представлено, разрешение на ввод объекта в эксплуатацию от 29.12.2021 № 73-73-141-2021, акт приемки законченного строительства от 26.12.2021 № 1.</a:t>
            </a:r>
          </a:p>
          <a:p>
            <a:pPr algn="just"/>
            <a:r>
              <a:rPr lang="ru-RU" altLang="ru-RU" sz="1500" dirty="0">
                <a:latin typeface="Times New Roman" panose="02020603050405020304" pitchFamily="18" charset="0"/>
                <a:cs typeface="Times New Roman" panose="02020603050405020304" pitchFamily="18" charset="0"/>
              </a:rPr>
              <a:t>   Комиссией установлено, что участником предоставлены договор от 14.10.2021 № 14/10, разрешение на ввод объекта в эксплуатацию от 29.12.2021 № 73-73-141-2021, акт приемки законченного строительством объекта от 26.12.2021 № 1, в соответствии с которыми цена указанного договора составляет 9 999 995 616,25 рублей.</a:t>
            </a:r>
          </a:p>
          <a:p>
            <a:pPr algn="just"/>
            <a:r>
              <a:rPr lang="ru-RU" altLang="ru-RU" sz="1500" dirty="0">
                <a:latin typeface="Times New Roman" panose="02020603050405020304" pitchFamily="18" charset="0"/>
                <a:cs typeface="Times New Roman" panose="02020603050405020304" pitchFamily="18" charset="0"/>
              </a:rPr>
              <a:t>   Так же в ходе проведения внеплановой проверки комиссией ФАС России направлялись запросы в Управление архитектуры</a:t>
            </a:r>
          </a:p>
          <a:p>
            <a:pPr algn="just"/>
            <a:r>
              <a:rPr lang="ru-RU" altLang="ru-RU" sz="1500" dirty="0">
                <a:latin typeface="Times New Roman" panose="02020603050405020304" pitchFamily="18" charset="0"/>
                <a:cs typeface="Times New Roman" panose="02020603050405020304" pitchFamily="18" charset="0"/>
              </a:rPr>
              <a:t>и градостроительства администрации города Ульяновска, в Федеральную службу по финансовому мониторингу, в Минстрой России, в ООО «Т». При этом полученные ответы не позволили установить недостоверность представленного договора.</a:t>
            </a:r>
          </a:p>
          <a:p>
            <a:pPr algn="just"/>
            <a:r>
              <a:rPr lang="ru-RU" altLang="ru-RU" sz="1500" dirty="0">
                <a:latin typeface="Times New Roman" panose="02020603050405020304" pitchFamily="18" charset="0"/>
                <a:cs typeface="Times New Roman" panose="02020603050405020304" pitchFamily="18" charset="0"/>
              </a:rPr>
              <a:t>   </a:t>
            </a:r>
            <a:r>
              <a:rPr lang="ru-RU" altLang="ru-RU" sz="1500" b="1" dirty="0">
                <a:latin typeface="Times New Roman" panose="02020603050405020304" pitchFamily="18" charset="0"/>
                <a:cs typeface="Times New Roman" panose="02020603050405020304" pitchFamily="18" charset="0"/>
              </a:rPr>
              <a:t>Решение комиссии</a:t>
            </a:r>
            <a:r>
              <a:rPr lang="ru-RU" altLang="ru-RU" sz="1500" dirty="0">
                <a:latin typeface="Times New Roman" panose="02020603050405020304" pitchFamily="18" charset="0"/>
                <a:cs typeface="Times New Roman" panose="02020603050405020304" pitchFamily="18" charset="0"/>
              </a:rPr>
              <a:t>: признать действия заказчика соответствующими.</a:t>
            </a:r>
          </a:p>
          <a:p>
            <a:pPr algn="just"/>
            <a:endParaRPr lang="ru-RU" altLang="ru-RU" sz="1500" dirty="0">
              <a:latin typeface="Times New Roman" panose="02020603050405020304" pitchFamily="18" charset="0"/>
              <a:cs typeface="Times New Roman" panose="02020603050405020304" pitchFamily="18" charset="0"/>
            </a:endParaRPr>
          </a:p>
          <a:p>
            <a:pPr algn="just"/>
            <a:r>
              <a:rPr lang="ru-RU" altLang="ru-RU" sz="1500" i="1" dirty="0" err="1">
                <a:latin typeface="Times New Roman" panose="02020603050405020304" pitchFamily="18" charset="0"/>
                <a:cs typeface="Times New Roman" panose="02020603050405020304" pitchFamily="18" charset="0"/>
              </a:rPr>
              <a:t>Справочно</a:t>
            </a:r>
            <a:r>
              <a:rPr lang="ru-RU" altLang="ru-RU" sz="1500" i="1" dirty="0">
                <a:latin typeface="Times New Roman" panose="02020603050405020304" pitchFamily="18" charset="0"/>
                <a:cs typeface="Times New Roman" panose="02020603050405020304" pitchFamily="18" charset="0"/>
              </a:rPr>
              <a:t>: материалы дела переданы в правоохранительные органы.</a:t>
            </a:r>
          </a:p>
        </p:txBody>
      </p:sp>
      <p:sp>
        <p:nvSpPr>
          <p:cNvPr id="11" name="Прямоугольник 10"/>
          <p:cNvSpPr/>
          <p:nvPr/>
        </p:nvSpPr>
        <p:spPr>
          <a:xfrm>
            <a:off x="0" y="0"/>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latin typeface="Times New Roman" panose="02020603050405020304" pitchFamily="18" charset="0"/>
                <a:cs typeface="Times New Roman" panose="02020603050405020304" pitchFamily="18" charset="0"/>
              </a:rPr>
              <a:t>ПРАВОПРИМЕНИТЕЛЬНАЯ ПРАКТИКА ПП РФ № 2571</a:t>
            </a:r>
          </a:p>
        </p:txBody>
      </p:sp>
      <p:sp>
        <p:nvSpPr>
          <p:cNvPr id="12" name="Прямоугольник 11"/>
          <p:cNvSpPr/>
          <p:nvPr/>
        </p:nvSpPr>
        <p:spPr>
          <a:xfrm>
            <a:off x="0" y="5942073"/>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dirty="0">
              <a:latin typeface="Times New Roman" panose="02020603050405020304" pitchFamily="18" charset="0"/>
              <a:cs typeface="Times New Roman" panose="02020603050405020304" pitchFamily="18" charset="0"/>
            </a:endParaRPr>
          </a:p>
        </p:txBody>
      </p:sp>
      <p:cxnSp>
        <p:nvCxnSpPr>
          <p:cNvPr id="15" name="Прямая соединительная линия 14"/>
          <p:cNvCxnSpPr/>
          <p:nvPr/>
        </p:nvCxnSpPr>
        <p:spPr>
          <a:xfrm flipH="1">
            <a:off x="8208235" y="6850403"/>
            <a:ext cx="3983765" cy="0"/>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Рисунок 7">
            <a:extLst>
              <a:ext uri="{FF2B5EF4-FFF2-40B4-BE49-F238E27FC236}">
                <a16:creationId xmlns:a16="http://schemas.microsoft.com/office/drawing/2014/main" id="{CAF312AA-0E0B-4F70-888B-1F62EFC3E5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75" y="5974634"/>
            <a:ext cx="1973262"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Рисунок 8">
            <a:extLst>
              <a:ext uri="{FF2B5EF4-FFF2-40B4-BE49-F238E27FC236}">
                <a16:creationId xmlns:a16="http://schemas.microsoft.com/office/drawing/2014/main" id="{53CF89A3-A9F2-BAE6-EE82-E16682C10C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9" y="0"/>
            <a:ext cx="5568619" cy="6921421"/>
          </a:xfrm>
          <a:prstGeom prst="rect">
            <a:avLst/>
          </a:prstGeom>
        </p:spPr>
      </p:pic>
      <p:sp>
        <p:nvSpPr>
          <p:cNvPr id="10" name="Shape 223"/>
          <p:cNvSpPr txBox="1"/>
          <p:nvPr/>
        </p:nvSpPr>
        <p:spPr>
          <a:xfrm>
            <a:off x="0" y="932723"/>
            <a:ext cx="12192000" cy="400110"/>
          </a:xfrm>
          <a:prstGeom prst="rect">
            <a:avLst/>
          </a:prstGeom>
          <a:noFill/>
        </p:spPr>
        <p:txBody>
          <a:bodyPr wrap="square" lIns="91440" tIns="45720" rIns="91440" bIns="45720">
            <a:spAutoFit/>
          </a:bodyPr>
          <a:lstStyle/>
          <a:p>
            <a:r>
              <a:rPr lang="ru-RU" sz="2000" b="1" dirty="0">
                <a:latin typeface="Times New Roman"/>
                <a:ea typeface="Times New Roman"/>
                <a:cs typeface="Times New Roman"/>
              </a:rPr>
              <a:t>Решение ФАС России от 30.06.2022 № П-185/22 (0168500000622000077)</a:t>
            </a:r>
          </a:p>
        </p:txBody>
      </p:sp>
      <p:sp>
        <p:nvSpPr>
          <p:cNvPr id="13" name="Shape 224"/>
          <p:cNvSpPr/>
          <p:nvPr/>
        </p:nvSpPr>
        <p:spPr>
          <a:xfrm>
            <a:off x="0" y="1332833"/>
            <a:ext cx="6096000" cy="0"/>
          </a:xfrm>
          <a:prstGeom prst="line">
            <a:avLst/>
          </a:prstGeom>
          <a:ln w="38100">
            <a:solidFill>
              <a:srgbClr val="10253F"/>
            </a:solidFill>
            <a:prstDash val="solid"/>
          </a:ln>
        </p:spPr>
        <p:style>
          <a:lnRef idx="0">
            <a:scrgbClr r="0" g="0" b="0"/>
          </a:lnRef>
          <a:fillRef idx="0">
            <a:schemeClr val="accent1"/>
          </a:fillRef>
          <a:effectRef idx="0">
            <a:scrgbClr r="0" g="0" b="0"/>
          </a:effectRef>
          <a:fontRef idx="none"/>
        </p:style>
        <p:txBody>
          <a:bodyPr/>
          <a:lstStyle/>
          <a:p>
            <a:endParaRPr lang="ru-RU"/>
          </a:p>
        </p:txBody>
      </p:sp>
    </p:spTree>
    <p:extLst>
      <p:ext uri="{BB962C8B-B14F-4D97-AF65-F5344CB8AC3E}">
        <p14:creationId xmlns:p14="http://schemas.microsoft.com/office/powerpoint/2010/main" val="504744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Текст 2">
            <a:extLst>
              <a:ext uri="{FF2B5EF4-FFF2-40B4-BE49-F238E27FC236}">
                <a16:creationId xmlns:a16="http://schemas.microsoft.com/office/drawing/2014/main" id="{8682933F-DD03-46D6-935B-F83E91D74922}"/>
              </a:ext>
            </a:extLst>
          </p:cNvPr>
          <p:cNvSpPr txBox="1">
            <a:spLocks/>
          </p:cNvSpPr>
          <p:nvPr/>
        </p:nvSpPr>
        <p:spPr bwMode="auto">
          <a:xfrm>
            <a:off x="-34590" y="942264"/>
            <a:ext cx="12261180" cy="36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spcBef>
                <a:spcPct val="0"/>
              </a:spcBef>
            </a:pPr>
            <a:endParaRPr lang="ru-RU" altLang="ru-RU" sz="1800" i="1" dirty="0">
              <a:latin typeface="Times New Roman" panose="02020603050405020304" pitchFamily="18" charset="0"/>
              <a:ea typeface="Open Sans" panose="020B0606030504020204" pitchFamily="34" charset="0"/>
              <a:cs typeface="Times New Roman" panose="02020603050405020304" pitchFamily="18" charset="0"/>
            </a:endParaRPr>
          </a:p>
        </p:txBody>
      </p:sp>
      <p:sp>
        <p:nvSpPr>
          <p:cNvPr id="29" name="Прямоугольник 28"/>
          <p:cNvSpPr/>
          <p:nvPr/>
        </p:nvSpPr>
        <p:spPr>
          <a:xfrm>
            <a:off x="394645" y="1468328"/>
            <a:ext cx="11402710" cy="4293483"/>
          </a:xfrm>
          <a:prstGeom prst="rect">
            <a:avLst/>
          </a:prstGeom>
        </p:spPr>
        <p:txBody>
          <a:bodyPr wrap="square">
            <a:spAutoFit/>
          </a:bodyPr>
          <a:lstStyle/>
          <a:p>
            <a:pPr algn="just"/>
            <a:r>
              <a:rPr lang="ru-RU" altLang="ru-RU" sz="1300" b="1" dirty="0">
                <a:latin typeface="Times New Roman" panose="02020603050405020304" pitchFamily="18" charset="0"/>
                <a:cs typeface="Times New Roman" panose="02020603050405020304" pitchFamily="18" charset="0"/>
              </a:rPr>
              <a:t>Объект закупки</a:t>
            </a:r>
            <a:r>
              <a:rPr lang="ru-RU" altLang="ru-RU" sz="1300" dirty="0">
                <a:latin typeface="Times New Roman" panose="02020603050405020304" pitchFamily="18" charset="0"/>
                <a:cs typeface="Times New Roman" panose="02020603050405020304" pitchFamily="18" charset="0"/>
              </a:rPr>
              <a:t>: Строительство административного здания отдела полиции № 3 (по обслуживанию </a:t>
            </a:r>
            <a:r>
              <a:rPr lang="ru-RU" altLang="ru-RU" sz="1300" dirty="0" err="1">
                <a:latin typeface="Times New Roman" panose="02020603050405020304" pitchFamily="18" charset="0"/>
                <a:cs typeface="Times New Roman" panose="02020603050405020304" pitchFamily="18" charset="0"/>
              </a:rPr>
              <a:t>Засвияжского</a:t>
            </a:r>
            <a:r>
              <a:rPr lang="ru-RU" altLang="ru-RU" sz="1300" dirty="0">
                <a:latin typeface="Times New Roman" panose="02020603050405020304" pitchFamily="18" charset="0"/>
                <a:cs typeface="Times New Roman" panose="02020603050405020304" pitchFamily="18" charset="0"/>
              </a:rPr>
              <a:t> района города Ульяновска) УМВД России по городу Ульяновску</a:t>
            </a:r>
          </a:p>
          <a:p>
            <a:pPr algn="just"/>
            <a:r>
              <a:rPr lang="ru-RU" altLang="ru-RU" sz="1300" b="1" dirty="0">
                <a:latin typeface="Times New Roman" panose="02020603050405020304" pitchFamily="18" charset="0"/>
                <a:cs typeface="Times New Roman" panose="02020603050405020304" pitchFamily="18" charset="0"/>
              </a:rPr>
              <a:t>Начальная (максимальная) цена контракта</a:t>
            </a:r>
            <a:r>
              <a:rPr lang="ru-RU" altLang="ru-RU" sz="1300" dirty="0">
                <a:latin typeface="Times New Roman" panose="02020603050405020304" pitchFamily="18" charset="0"/>
                <a:cs typeface="Times New Roman" panose="02020603050405020304" pitchFamily="18" charset="0"/>
              </a:rPr>
              <a:t>: 563 452 975 руб. </a:t>
            </a:r>
          </a:p>
          <a:p>
            <a:pPr algn="just"/>
            <a:r>
              <a:rPr lang="ru-RU" altLang="ru-RU" sz="1300" b="1" dirty="0">
                <a:latin typeface="Times New Roman" panose="02020603050405020304" pitchFamily="18" charset="0"/>
                <a:cs typeface="Times New Roman" panose="02020603050405020304" pitchFamily="18" charset="0"/>
              </a:rPr>
              <a:t>Довод обращения</a:t>
            </a:r>
            <a:r>
              <a:rPr lang="ru-RU" altLang="ru-RU" sz="1300" dirty="0">
                <a:latin typeface="Times New Roman" panose="02020603050405020304" pitchFamily="18" charset="0"/>
                <a:cs typeface="Times New Roman" panose="02020603050405020304" pitchFamily="18" charset="0"/>
              </a:rPr>
              <a:t>: По мнению Заявителя, его права и законные интересы нарушены действиями Комиссии, неправомерно признавшей заявку заявителя не соответствующей требованиям постановления ПП РФ от 29.12.2021 № 2571 «О требованиях к участникам закупки товаров, работ, услуг для обеспечения государственных и муниципальных нужд и признании утратившими силу некоторых актов и отдельных положений актов Правительства Российской Федерации» (далее - Постановление N 2571).</a:t>
            </a:r>
          </a:p>
          <a:p>
            <a:pPr algn="just"/>
            <a:r>
              <a:rPr lang="ru-RU" altLang="ru-RU" sz="1300" i="1" dirty="0">
                <a:latin typeface="Times New Roman" panose="02020603050405020304" pitchFamily="18" charset="0"/>
                <a:cs typeface="Times New Roman" panose="02020603050405020304" pitchFamily="18" charset="0"/>
              </a:rPr>
              <a:t>   </a:t>
            </a:r>
          </a:p>
          <a:p>
            <a:pPr algn="just"/>
            <a:r>
              <a:rPr lang="ru-RU" altLang="ru-RU" sz="1300" dirty="0">
                <a:latin typeface="Times New Roman" panose="02020603050405020304" pitchFamily="18" charset="0"/>
                <a:cs typeface="Times New Roman" panose="02020603050405020304" pitchFamily="18" charset="0"/>
              </a:rPr>
              <a:t>   Комиссией установлено, что ООО "Т" в целях подтверждения наличия опыта выполнения работ по позиции 7 приложения к Постановлению N 2571 представлены:</a:t>
            </a:r>
          </a:p>
          <a:p>
            <a:pPr algn="just"/>
            <a:r>
              <a:rPr lang="ru-RU" altLang="ru-RU" sz="1300" dirty="0">
                <a:latin typeface="Times New Roman" panose="02020603050405020304" pitchFamily="18" charset="0"/>
                <a:cs typeface="Times New Roman" panose="02020603050405020304" pitchFamily="18" charset="0"/>
              </a:rPr>
              <a:t>- договор подряда от </a:t>
            </a:r>
            <a:r>
              <a:rPr lang="ru-RU" altLang="ru-RU" sz="1300" u="sng" dirty="0">
                <a:latin typeface="Times New Roman" panose="02020603050405020304" pitchFamily="18" charset="0"/>
                <a:cs typeface="Times New Roman" panose="02020603050405020304" pitchFamily="18" charset="0"/>
              </a:rPr>
              <a:t>14.10.2021 N 14/10</a:t>
            </a:r>
            <a:r>
              <a:rPr lang="ru-RU" altLang="ru-RU" sz="1300" dirty="0">
                <a:latin typeface="Times New Roman" panose="02020603050405020304" pitchFamily="18" charset="0"/>
                <a:cs typeface="Times New Roman" panose="02020603050405020304" pitchFamily="18" charset="0"/>
              </a:rPr>
              <a:t>, заключенный с ИП Ф., на выполнение работ по строительству многоквартирного жилого дома в г. Ульяновске (далее - Договор N 1) на сумму 9 999 995 616, 25 руб.;</a:t>
            </a:r>
          </a:p>
          <a:p>
            <a:pPr algn="just"/>
            <a:r>
              <a:rPr lang="ru-RU" altLang="ru-RU" sz="1300" dirty="0">
                <a:latin typeface="Times New Roman" panose="02020603050405020304" pitchFamily="18" charset="0"/>
                <a:cs typeface="Times New Roman" panose="02020603050405020304" pitchFamily="18" charset="0"/>
              </a:rPr>
              <a:t>- акт приемки законченного строительством объекта от 26.12.2021 N 1 с ценой выполненных работ в размере 9 999 995 616, 25 руб.;</a:t>
            </a:r>
          </a:p>
          <a:p>
            <a:pPr algn="just"/>
            <a:r>
              <a:rPr lang="ru-RU" altLang="ru-RU" sz="1300" dirty="0">
                <a:latin typeface="Times New Roman" panose="02020603050405020304" pitchFamily="18" charset="0"/>
                <a:cs typeface="Times New Roman" panose="02020603050405020304" pitchFamily="18" charset="0"/>
              </a:rPr>
              <a:t>- разрешение на ввод объекта в эксплуатацию от 29.12.2021 N 73-73-141-2021 (далее - Разрешение на ввод объекта в эксплуатацию).</a:t>
            </a:r>
          </a:p>
          <a:p>
            <a:pPr algn="just"/>
            <a:r>
              <a:rPr lang="ru-RU" altLang="ru-RU" sz="1300" dirty="0">
                <a:latin typeface="Times New Roman" panose="02020603050405020304" pitchFamily="18" charset="0"/>
                <a:cs typeface="Times New Roman" panose="02020603050405020304" pitchFamily="18" charset="0"/>
              </a:rPr>
              <a:t>   Вместе с тем согласно имеющейся у Комиссии информации в рамках проведения закупки с номером извещения в ЕИС 0168500000621004503 ООО "Т" в целях оценки заявки на участие в закупке представлен договор подряда от </a:t>
            </a:r>
            <a:r>
              <a:rPr lang="ru-RU" altLang="ru-RU" sz="1300" u="sng" dirty="0">
                <a:latin typeface="Times New Roman" panose="02020603050405020304" pitchFamily="18" charset="0"/>
                <a:cs typeface="Times New Roman" panose="02020603050405020304" pitchFamily="18" charset="0"/>
              </a:rPr>
              <a:t>14.10.2021 N 14/10</a:t>
            </a:r>
            <a:r>
              <a:rPr lang="ru-RU" altLang="ru-RU" sz="1300" dirty="0">
                <a:latin typeface="Times New Roman" panose="02020603050405020304" pitchFamily="18" charset="0"/>
                <a:cs typeface="Times New Roman" panose="02020603050405020304" pitchFamily="18" charset="0"/>
              </a:rPr>
              <a:t>, заключенный с ИП Ф., на выполнение работ по строительству многоквартирного жилого дома в г. Ульяновске (далее - Договор N 2) на сумму 2 999 999 316, 20 руб., акт о приемке выполненных работ от 17.12.2021 N 1 с ценой выполненных работ в размере 2 999 999 316, 20 руб., а также Разрешение на ввод объекта в эксплуатацию.</a:t>
            </a:r>
          </a:p>
          <a:p>
            <a:pPr algn="just"/>
            <a:r>
              <a:rPr lang="ru-RU" altLang="ru-RU" sz="1300" dirty="0">
                <a:latin typeface="Times New Roman" panose="02020603050405020304" pitchFamily="18" charset="0"/>
                <a:cs typeface="Times New Roman" panose="02020603050405020304" pitchFamily="18" charset="0"/>
              </a:rPr>
              <a:t>При этом Комиссией установлено, что объект капитального строительства Договора N 1 является идентичным объекту капитального строительства Договора N 2.</a:t>
            </a:r>
          </a:p>
          <a:p>
            <a:pPr algn="just"/>
            <a:r>
              <a:rPr lang="ru-RU" altLang="ru-RU" sz="1300" dirty="0">
                <a:latin typeface="Times New Roman" panose="02020603050405020304" pitchFamily="18" charset="0"/>
                <a:cs typeface="Times New Roman" panose="02020603050405020304" pitchFamily="18" charset="0"/>
              </a:rPr>
              <a:t>   </a:t>
            </a:r>
            <a:r>
              <a:rPr lang="ru-RU" altLang="ru-RU" sz="1300" b="1" dirty="0">
                <a:latin typeface="Times New Roman" panose="02020603050405020304" pitchFamily="18" charset="0"/>
                <a:cs typeface="Times New Roman" panose="02020603050405020304" pitchFamily="18" charset="0"/>
              </a:rPr>
              <a:t>Решение комиссии</a:t>
            </a:r>
            <a:r>
              <a:rPr lang="ru-RU" altLang="ru-RU" sz="1300" dirty="0">
                <a:latin typeface="Times New Roman" panose="02020603050405020304" pitchFamily="18" charset="0"/>
                <a:cs typeface="Times New Roman" panose="02020603050405020304" pitchFamily="18" charset="0"/>
              </a:rPr>
              <a:t>: признать жалобу необоснованной.</a:t>
            </a:r>
            <a:endParaRPr lang="ru-RU" altLang="ru-RU" sz="1300" i="1" dirty="0">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0" y="0"/>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latin typeface="Times New Roman" panose="02020603050405020304" pitchFamily="18" charset="0"/>
                <a:cs typeface="Times New Roman" panose="02020603050405020304" pitchFamily="18" charset="0"/>
              </a:rPr>
              <a:t>ПРАВОПРИМЕНИТЕЛЬНАЯ ПРАКТИКА ПП РФ № 2571</a:t>
            </a:r>
          </a:p>
        </p:txBody>
      </p:sp>
      <p:sp>
        <p:nvSpPr>
          <p:cNvPr id="12" name="Прямоугольник 11"/>
          <p:cNvSpPr/>
          <p:nvPr/>
        </p:nvSpPr>
        <p:spPr>
          <a:xfrm>
            <a:off x="0" y="5942073"/>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dirty="0">
              <a:latin typeface="Times New Roman" panose="02020603050405020304" pitchFamily="18" charset="0"/>
              <a:cs typeface="Times New Roman" panose="02020603050405020304" pitchFamily="18" charset="0"/>
            </a:endParaRPr>
          </a:p>
        </p:txBody>
      </p:sp>
      <p:cxnSp>
        <p:nvCxnSpPr>
          <p:cNvPr id="15" name="Прямая соединительная линия 14"/>
          <p:cNvCxnSpPr/>
          <p:nvPr/>
        </p:nvCxnSpPr>
        <p:spPr>
          <a:xfrm flipH="1">
            <a:off x="8208235" y="6850403"/>
            <a:ext cx="3983765" cy="0"/>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Рисунок 7">
            <a:extLst>
              <a:ext uri="{FF2B5EF4-FFF2-40B4-BE49-F238E27FC236}">
                <a16:creationId xmlns:a16="http://schemas.microsoft.com/office/drawing/2014/main" id="{CAF312AA-0E0B-4F70-888B-1F62EFC3E5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75" y="5974634"/>
            <a:ext cx="1973262"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Рисунок 8">
            <a:extLst>
              <a:ext uri="{FF2B5EF4-FFF2-40B4-BE49-F238E27FC236}">
                <a16:creationId xmlns:a16="http://schemas.microsoft.com/office/drawing/2014/main" id="{53CF89A3-A9F2-BAE6-EE82-E16682C10C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9" y="0"/>
            <a:ext cx="5568619" cy="6921421"/>
          </a:xfrm>
          <a:prstGeom prst="rect">
            <a:avLst/>
          </a:prstGeom>
        </p:spPr>
      </p:pic>
      <p:sp>
        <p:nvSpPr>
          <p:cNvPr id="14" name="Shape 223"/>
          <p:cNvSpPr txBox="1"/>
          <p:nvPr/>
        </p:nvSpPr>
        <p:spPr>
          <a:xfrm>
            <a:off x="0" y="932723"/>
            <a:ext cx="12192000" cy="400110"/>
          </a:xfrm>
          <a:prstGeom prst="rect">
            <a:avLst/>
          </a:prstGeom>
          <a:noFill/>
        </p:spPr>
        <p:txBody>
          <a:bodyPr wrap="square" lIns="91440" tIns="45720" rIns="91440" bIns="45720">
            <a:spAutoFit/>
          </a:bodyPr>
          <a:lstStyle/>
          <a:p>
            <a:r>
              <a:rPr lang="ru-RU" sz="2000" b="1" dirty="0">
                <a:latin typeface="Times New Roman"/>
                <a:ea typeface="Times New Roman"/>
                <a:cs typeface="Times New Roman"/>
              </a:rPr>
              <a:t>Решение ФАС России от 02.06.2023 по делу N 28/06/105-1278/2023ГОЗ (Извещение 0168100006823000044)</a:t>
            </a:r>
          </a:p>
        </p:txBody>
      </p:sp>
      <p:sp>
        <p:nvSpPr>
          <p:cNvPr id="16" name="Shape 224"/>
          <p:cNvSpPr/>
          <p:nvPr/>
        </p:nvSpPr>
        <p:spPr>
          <a:xfrm>
            <a:off x="0" y="1332833"/>
            <a:ext cx="6096000" cy="0"/>
          </a:xfrm>
          <a:prstGeom prst="line">
            <a:avLst/>
          </a:prstGeom>
          <a:ln w="38100">
            <a:solidFill>
              <a:srgbClr val="10253F"/>
            </a:solidFill>
            <a:prstDash val="solid"/>
          </a:ln>
        </p:spPr>
        <p:style>
          <a:lnRef idx="0">
            <a:scrgbClr r="0" g="0" b="0"/>
          </a:lnRef>
          <a:fillRef idx="0">
            <a:schemeClr val="accent1"/>
          </a:fillRef>
          <a:effectRef idx="0">
            <a:scrgbClr r="0" g="0" b="0"/>
          </a:effectRef>
          <a:fontRef idx="none"/>
        </p:style>
        <p:txBody>
          <a:bodyPr/>
          <a:lstStyle/>
          <a:p>
            <a:endParaRPr lang="ru-RU"/>
          </a:p>
        </p:txBody>
      </p:sp>
    </p:spTree>
    <p:extLst>
      <p:ext uri="{BB962C8B-B14F-4D97-AF65-F5344CB8AC3E}">
        <p14:creationId xmlns:p14="http://schemas.microsoft.com/office/powerpoint/2010/main" val="3355783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id="{53CF89A3-A9F2-BAE6-EE82-E16682C10C8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9" y="0"/>
            <a:ext cx="5568619" cy="6921421"/>
          </a:xfrm>
          <a:prstGeom prst="rect">
            <a:avLst/>
          </a:prstGeom>
        </p:spPr>
      </p:pic>
      <p:sp>
        <p:nvSpPr>
          <p:cNvPr id="18" name="Текст 2">
            <a:extLst>
              <a:ext uri="{FF2B5EF4-FFF2-40B4-BE49-F238E27FC236}">
                <a16:creationId xmlns:a16="http://schemas.microsoft.com/office/drawing/2014/main" id="{8682933F-DD03-46D6-935B-F83E91D74922}"/>
              </a:ext>
            </a:extLst>
          </p:cNvPr>
          <p:cNvSpPr txBox="1">
            <a:spLocks/>
          </p:cNvSpPr>
          <p:nvPr/>
        </p:nvSpPr>
        <p:spPr bwMode="auto">
          <a:xfrm>
            <a:off x="-34590" y="942264"/>
            <a:ext cx="12261180" cy="36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spcBef>
                <a:spcPct val="0"/>
              </a:spcBef>
            </a:pPr>
            <a:endParaRPr lang="ru-RU" altLang="ru-RU" sz="1800" i="1" dirty="0">
              <a:latin typeface="Times New Roman" panose="02020603050405020304" pitchFamily="18" charset="0"/>
              <a:ea typeface="Open Sans" panose="020B0606030504020204" pitchFamily="34" charset="0"/>
              <a:cs typeface="Times New Roman" panose="02020603050405020304" pitchFamily="18" charset="0"/>
            </a:endParaRPr>
          </a:p>
        </p:txBody>
      </p:sp>
      <p:sp>
        <p:nvSpPr>
          <p:cNvPr id="29" name="Прямоугольник 28"/>
          <p:cNvSpPr/>
          <p:nvPr/>
        </p:nvSpPr>
        <p:spPr>
          <a:xfrm>
            <a:off x="383058" y="1695127"/>
            <a:ext cx="11257007" cy="4039567"/>
          </a:xfrm>
          <a:prstGeom prst="rect">
            <a:avLst/>
          </a:prstGeom>
        </p:spPr>
        <p:txBody>
          <a:bodyPr wrap="square">
            <a:spAutoFit/>
          </a:bodyPr>
          <a:lstStyle/>
          <a:p>
            <a:pPr algn="just"/>
            <a:r>
              <a:rPr lang="ru-RU" altLang="ru-RU" sz="1350" b="1" dirty="0">
                <a:latin typeface="Times New Roman" panose="02020603050405020304" pitchFamily="18" charset="0"/>
                <a:cs typeface="Times New Roman" panose="02020603050405020304" pitchFamily="18" charset="0"/>
              </a:rPr>
              <a:t>Объект закупки</a:t>
            </a:r>
            <a:r>
              <a:rPr lang="ru-RU" altLang="ru-RU" sz="1350" dirty="0">
                <a:latin typeface="Times New Roman" panose="02020603050405020304" pitchFamily="18" charset="0"/>
                <a:cs typeface="Times New Roman" panose="02020603050405020304" pitchFamily="18" charset="0"/>
              </a:rPr>
              <a:t>: выполнение работ по строительству водовода из реки Акташ в местности </a:t>
            </a:r>
            <a:r>
              <a:rPr lang="ru-RU" altLang="ru-RU" sz="1350" dirty="0" err="1">
                <a:latin typeface="Times New Roman" panose="02020603050405020304" pitchFamily="18" charset="0"/>
                <a:cs typeface="Times New Roman" panose="02020603050405020304" pitchFamily="18" charset="0"/>
              </a:rPr>
              <a:t>Ишхойлам</a:t>
            </a:r>
            <a:r>
              <a:rPr lang="ru-RU" altLang="ru-RU" sz="1350" dirty="0">
                <a:latin typeface="Times New Roman" panose="02020603050405020304" pitchFamily="18" charset="0"/>
                <a:cs typeface="Times New Roman" panose="02020603050405020304" pitchFamily="18" charset="0"/>
              </a:rPr>
              <a:t> - к селениям </a:t>
            </a:r>
            <a:r>
              <a:rPr lang="ru-RU" altLang="ru-RU" sz="1350" dirty="0" err="1">
                <a:latin typeface="Times New Roman" panose="02020603050405020304" pitchFamily="18" charset="0"/>
                <a:cs typeface="Times New Roman" panose="02020603050405020304" pitchFamily="18" charset="0"/>
              </a:rPr>
              <a:t>Алмак</a:t>
            </a:r>
            <a:r>
              <a:rPr lang="ru-RU" altLang="ru-RU" sz="1350" dirty="0">
                <a:latin typeface="Times New Roman" panose="02020603050405020304" pitchFamily="18" charset="0"/>
                <a:cs typeface="Times New Roman" panose="02020603050405020304" pitchFamily="18" charset="0"/>
              </a:rPr>
              <a:t>, </a:t>
            </a:r>
            <a:r>
              <a:rPr lang="ru-RU" altLang="ru-RU" sz="1350" dirty="0" err="1">
                <a:latin typeface="Times New Roman" panose="02020603050405020304" pitchFamily="18" charset="0"/>
                <a:cs typeface="Times New Roman" panose="02020603050405020304" pitchFamily="18" charset="0"/>
              </a:rPr>
              <a:t>Буртунай</a:t>
            </a:r>
            <a:r>
              <a:rPr lang="ru-RU" altLang="ru-RU" sz="1350" dirty="0">
                <a:latin typeface="Times New Roman" panose="02020603050405020304" pitchFamily="18" charset="0"/>
                <a:cs typeface="Times New Roman" panose="02020603050405020304" pitchFamily="18" charset="0"/>
              </a:rPr>
              <a:t>, Дылым, </a:t>
            </a:r>
            <a:r>
              <a:rPr lang="ru-RU" altLang="ru-RU" sz="1350" dirty="0" err="1">
                <a:latin typeface="Times New Roman" panose="02020603050405020304" pitchFamily="18" charset="0"/>
                <a:cs typeface="Times New Roman" panose="02020603050405020304" pitchFamily="18" charset="0"/>
              </a:rPr>
              <a:t>Гуни</a:t>
            </a:r>
            <a:r>
              <a:rPr lang="ru-RU" altLang="ru-RU" sz="1350" dirty="0">
                <a:latin typeface="Times New Roman" panose="02020603050405020304" pitchFamily="18" charset="0"/>
                <a:cs typeface="Times New Roman" panose="02020603050405020304" pitchFamily="18" charset="0"/>
              </a:rPr>
              <a:t>, </a:t>
            </a:r>
            <a:r>
              <a:rPr lang="ru-RU" altLang="ru-RU" sz="1350" dirty="0" err="1">
                <a:latin typeface="Times New Roman" panose="02020603050405020304" pitchFamily="18" charset="0"/>
                <a:cs typeface="Times New Roman" panose="02020603050405020304" pitchFamily="18" charset="0"/>
              </a:rPr>
              <a:t>Гостала</a:t>
            </a:r>
            <a:r>
              <a:rPr lang="ru-RU" altLang="ru-RU" sz="1350" dirty="0">
                <a:latin typeface="Times New Roman" panose="02020603050405020304" pitchFamily="18" charset="0"/>
                <a:cs typeface="Times New Roman" panose="02020603050405020304" pitchFamily="18" charset="0"/>
              </a:rPr>
              <a:t>, </a:t>
            </a:r>
            <a:r>
              <a:rPr lang="ru-RU" altLang="ru-RU" sz="1350" dirty="0" err="1">
                <a:latin typeface="Times New Roman" panose="02020603050405020304" pitchFamily="18" charset="0"/>
                <a:cs typeface="Times New Roman" panose="02020603050405020304" pitchFamily="18" charset="0"/>
              </a:rPr>
              <a:t>Инчха</a:t>
            </a:r>
            <a:r>
              <a:rPr lang="ru-RU" altLang="ru-RU" sz="1350" dirty="0">
                <a:latin typeface="Times New Roman" panose="02020603050405020304" pitchFamily="18" charset="0"/>
                <a:cs typeface="Times New Roman" panose="02020603050405020304" pitchFamily="18" charset="0"/>
              </a:rPr>
              <a:t> </a:t>
            </a:r>
            <a:r>
              <a:rPr lang="ru-RU" altLang="ru-RU" sz="1350" dirty="0" err="1">
                <a:latin typeface="Times New Roman" panose="02020603050405020304" pitchFamily="18" charset="0"/>
                <a:cs typeface="Times New Roman" panose="02020603050405020304" pitchFamily="18" charset="0"/>
              </a:rPr>
              <a:t>Казбековского</a:t>
            </a:r>
            <a:r>
              <a:rPr lang="ru-RU" altLang="ru-RU" sz="1350" dirty="0">
                <a:latin typeface="Times New Roman" panose="02020603050405020304" pitchFamily="18" charset="0"/>
                <a:cs typeface="Times New Roman" panose="02020603050405020304" pitchFamily="18" charset="0"/>
              </a:rPr>
              <a:t> района Республики Дагестан </a:t>
            </a:r>
          </a:p>
          <a:p>
            <a:pPr algn="just"/>
            <a:r>
              <a:rPr lang="ru-RU" altLang="ru-RU" sz="1350" b="1" dirty="0">
                <a:latin typeface="Times New Roman" panose="02020603050405020304" pitchFamily="18" charset="0"/>
                <a:cs typeface="Times New Roman" panose="02020603050405020304" pitchFamily="18" charset="0"/>
              </a:rPr>
              <a:t>Начальная (максимальная) цена контракта</a:t>
            </a:r>
            <a:r>
              <a:rPr lang="ru-RU" altLang="ru-RU" sz="1350" dirty="0">
                <a:latin typeface="Times New Roman" panose="02020603050405020304" pitchFamily="18" charset="0"/>
                <a:cs typeface="Times New Roman" panose="02020603050405020304" pitchFamily="18" charset="0"/>
              </a:rPr>
              <a:t>: 782 210 472,31  руб. </a:t>
            </a:r>
          </a:p>
          <a:p>
            <a:pPr algn="just"/>
            <a:r>
              <a:rPr lang="ru-RU" altLang="ru-RU" sz="1350" b="1" dirty="0">
                <a:latin typeface="Times New Roman" panose="02020603050405020304" pitchFamily="18" charset="0"/>
                <a:cs typeface="Times New Roman" panose="02020603050405020304" pitchFamily="18" charset="0"/>
              </a:rPr>
              <a:t>Довод</a:t>
            </a:r>
            <a:r>
              <a:rPr lang="ru-RU" altLang="ru-RU" sz="1350" dirty="0">
                <a:latin typeface="Times New Roman" panose="02020603050405020304" pitchFamily="18" charset="0"/>
                <a:cs typeface="Times New Roman" panose="02020603050405020304" pitchFamily="18" charset="0"/>
              </a:rPr>
              <a:t>: неправомерно принято решение о признании заявки АО «Мостоотряд-99» соответствующей дополнительному требованию по позиции 8 приложения  к постановлению Правительства Российской Федерации от 29.12.2021 № 2571 .</a:t>
            </a:r>
          </a:p>
          <a:p>
            <a:pPr algn="just"/>
            <a:r>
              <a:rPr lang="ru-RU" altLang="ru-RU" sz="1350" dirty="0">
                <a:latin typeface="Times New Roman" panose="02020603050405020304" pitchFamily="18" charset="0"/>
                <a:cs typeface="Times New Roman" panose="02020603050405020304" pitchFamily="18" charset="0"/>
              </a:rPr>
              <a:t>       Согласно пункту 8 части 12 статьи 48 Закона о контрактной системе при рассмотрении вторых частей заявок на участие в закупке соответствующая заявка подлежит отклонению </a:t>
            </a:r>
            <a:r>
              <a:rPr lang="ru-RU" altLang="ru-RU" sz="1350" b="1" i="1" dirty="0">
                <a:latin typeface="Times New Roman" panose="02020603050405020304" pitchFamily="18" charset="0"/>
                <a:cs typeface="Times New Roman" panose="02020603050405020304" pitchFamily="18" charset="0"/>
              </a:rPr>
              <a:t>в случае выявления недостоверной информации</a:t>
            </a:r>
            <a:r>
              <a:rPr lang="ru-RU" altLang="ru-RU" sz="1350" dirty="0">
                <a:latin typeface="Times New Roman" panose="02020603050405020304" pitchFamily="18" charset="0"/>
                <a:cs typeface="Times New Roman" panose="02020603050405020304" pitchFamily="18" charset="0"/>
              </a:rPr>
              <a:t>, содержащейся в заявке на участие в закупке.</a:t>
            </a:r>
          </a:p>
          <a:p>
            <a:pPr algn="just"/>
            <a:r>
              <a:rPr lang="ru-RU" altLang="ru-RU" sz="1350" dirty="0">
                <a:latin typeface="Times New Roman" panose="02020603050405020304" pitchFamily="18" charset="0"/>
                <a:cs typeface="Times New Roman" panose="02020603050405020304" pitchFamily="18" charset="0"/>
              </a:rPr>
              <a:t>       Комиссией установлено, что АО «Мостоотряд-99» в целях подтверждения опыта выполнения работ по позиции 8 приложения к Постановлению № 2571 представлен государственный контракт от 14.12.2015 № 0373100090915000049, а также акт приемки законченного строительством построенного </a:t>
            </a:r>
            <a:r>
              <a:rPr lang="ru-RU" altLang="ru-RU" sz="1350" u="sng" dirty="0">
                <a:latin typeface="Times New Roman" panose="02020603050405020304" pitchFamily="18" charset="0"/>
                <a:cs typeface="Times New Roman" panose="02020603050405020304" pitchFamily="18" charset="0"/>
              </a:rPr>
              <a:t>линейного</a:t>
            </a:r>
            <a:r>
              <a:rPr lang="ru-RU" altLang="ru-RU" sz="1350" dirty="0">
                <a:latin typeface="Times New Roman" panose="02020603050405020304" pitchFamily="18" charset="0"/>
                <a:cs typeface="Times New Roman" panose="02020603050405020304" pitchFamily="18" charset="0"/>
              </a:rPr>
              <a:t> объекта, разрешение на ввод объекта в эксплуатацию построенного </a:t>
            </a:r>
            <a:r>
              <a:rPr lang="ru-RU" altLang="ru-RU" sz="1350" u="sng" dirty="0">
                <a:latin typeface="Times New Roman" panose="02020603050405020304" pitchFamily="18" charset="0"/>
                <a:cs typeface="Times New Roman" panose="02020603050405020304" pitchFamily="18" charset="0"/>
              </a:rPr>
              <a:t>линейного</a:t>
            </a:r>
            <a:r>
              <a:rPr lang="ru-RU" altLang="ru-RU" sz="1350" dirty="0">
                <a:latin typeface="Times New Roman" panose="02020603050405020304" pitchFamily="18" charset="0"/>
                <a:cs typeface="Times New Roman" panose="02020603050405020304" pitchFamily="18" charset="0"/>
              </a:rPr>
              <a:t> объекта, разрешение на ввод объекта в эксплуатацию.</a:t>
            </a:r>
          </a:p>
          <a:p>
            <a:pPr algn="just"/>
            <a:r>
              <a:rPr lang="ru-RU" altLang="ru-RU" sz="1350" dirty="0">
                <a:latin typeface="Times New Roman" panose="02020603050405020304" pitchFamily="18" charset="0"/>
                <a:cs typeface="Times New Roman" panose="02020603050405020304" pitchFamily="18" charset="0"/>
              </a:rPr>
              <a:t>        Вместе с тем из имеющихся у Комиссии сведений, поступивших от заказчика по Контракту ФГУП «АГАА» (письмо от 24.07.2023 № Исх-5956), предметом Контракта является объект капитального строительства, при этом к исполненному Контракту Федеральным агентством воздушного транспорта по этапу 2 выдано разрешение на ввод объекта в эксплуатацию построенного объекта капитального строительства от 15.08.2019 № 64-32-494-2019/ФАВТ-04, а также сторонами Контракта подписан акт приемки законченного строительством объекта капитального строительства от 15.03.2021 б/н.</a:t>
            </a:r>
          </a:p>
          <a:p>
            <a:pPr algn="just"/>
            <a:endParaRPr lang="ru-RU" altLang="ru-RU" sz="1350" b="1" dirty="0">
              <a:latin typeface="Times New Roman" panose="02020603050405020304" pitchFamily="18" charset="0"/>
              <a:cs typeface="Times New Roman" panose="02020603050405020304" pitchFamily="18" charset="0"/>
            </a:endParaRPr>
          </a:p>
          <a:p>
            <a:pPr algn="just"/>
            <a:r>
              <a:rPr lang="ru-RU" altLang="ru-RU" sz="1350" b="1" dirty="0">
                <a:latin typeface="Times New Roman" panose="02020603050405020304" pitchFamily="18" charset="0"/>
                <a:cs typeface="Times New Roman" panose="02020603050405020304" pitchFamily="18" charset="0"/>
              </a:rPr>
              <a:t>Решение комиссии</a:t>
            </a:r>
            <a:r>
              <a:rPr lang="ru-RU" altLang="ru-RU" sz="1350" dirty="0">
                <a:latin typeface="Times New Roman" panose="02020603050405020304" pitchFamily="18" charset="0"/>
                <a:cs typeface="Times New Roman" panose="02020603050405020304" pitchFamily="18" charset="0"/>
              </a:rPr>
              <a:t>: участником закупки АО «Мостоотряд-99» представлены недостоверные сведения в отношении опыта выполнения работ для соответствия дополнительному требованию по позиции 8 приложения к Постановлению № 2571 и для присвоения баллов по Подряду оценки.</a:t>
            </a:r>
          </a:p>
        </p:txBody>
      </p:sp>
      <p:sp>
        <p:nvSpPr>
          <p:cNvPr id="11" name="Прямоугольник 10"/>
          <p:cNvSpPr/>
          <p:nvPr/>
        </p:nvSpPr>
        <p:spPr>
          <a:xfrm>
            <a:off x="0" y="0"/>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latin typeface="Times New Roman" panose="02020603050405020304" pitchFamily="18" charset="0"/>
                <a:cs typeface="Times New Roman" panose="02020603050405020304" pitchFamily="18" charset="0"/>
              </a:rPr>
              <a:t>ПРАВОПРИМЕНИТЕЛЬНАЯ ПРАКТИКА ПП РФ № 2571</a:t>
            </a:r>
          </a:p>
        </p:txBody>
      </p:sp>
      <p:sp>
        <p:nvSpPr>
          <p:cNvPr id="12" name="Прямоугольник 11"/>
          <p:cNvSpPr/>
          <p:nvPr/>
        </p:nvSpPr>
        <p:spPr>
          <a:xfrm>
            <a:off x="0" y="5942073"/>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dirty="0">
              <a:latin typeface="Times New Roman" panose="02020603050405020304" pitchFamily="18" charset="0"/>
              <a:cs typeface="Times New Roman" panose="02020603050405020304" pitchFamily="18" charset="0"/>
            </a:endParaRPr>
          </a:p>
        </p:txBody>
      </p:sp>
      <p:cxnSp>
        <p:nvCxnSpPr>
          <p:cNvPr id="15" name="Прямая соединительная линия 14"/>
          <p:cNvCxnSpPr/>
          <p:nvPr/>
        </p:nvCxnSpPr>
        <p:spPr>
          <a:xfrm flipH="1">
            <a:off x="8208235" y="6850403"/>
            <a:ext cx="3983765" cy="0"/>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Рисунок 7">
            <a:extLst>
              <a:ext uri="{FF2B5EF4-FFF2-40B4-BE49-F238E27FC236}">
                <a16:creationId xmlns:a16="http://schemas.microsoft.com/office/drawing/2014/main" id="{CAF312AA-0E0B-4F70-888B-1F62EFC3E5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475" y="5974634"/>
            <a:ext cx="1973262"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угольник 3"/>
          <p:cNvSpPr/>
          <p:nvPr/>
        </p:nvSpPr>
        <p:spPr>
          <a:xfrm>
            <a:off x="-327901" y="1319731"/>
            <a:ext cx="7957851" cy="400110"/>
          </a:xfrm>
          <a:prstGeom prst="rect">
            <a:avLst/>
          </a:prstGeom>
        </p:spPr>
        <p:txBody>
          <a:bodyPr wrap="square">
            <a:spAutoFit/>
          </a:bodyPr>
          <a:lstStyle/>
          <a:p>
            <a:pPr algn="ctr">
              <a:buNone/>
            </a:pPr>
            <a:r>
              <a:rPr lang="ru-RU" sz="2000" b="1" dirty="0">
                <a:latin typeface="Times New Roman" panose="02020603050405020304" pitchFamily="18" charset="0"/>
                <a:cs typeface="Times New Roman" panose="02020603050405020304" pitchFamily="18" charset="0"/>
              </a:rPr>
              <a:t>Предоставление недостоверных сведений в отношении опыта</a:t>
            </a:r>
          </a:p>
        </p:txBody>
      </p:sp>
      <p:sp>
        <p:nvSpPr>
          <p:cNvPr id="19" name="Shape 223"/>
          <p:cNvSpPr txBox="1"/>
          <p:nvPr/>
        </p:nvSpPr>
        <p:spPr>
          <a:xfrm>
            <a:off x="0" y="932723"/>
            <a:ext cx="12192000" cy="400110"/>
          </a:xfrm>
          <a:prstGeom prst="rect">
            <a:avLst/>
          </a:prstGeom>
          <a:noFill/>
        </p:spPr>
        <p:txBody>
          <a:bodyPr wrap="square" lIns="91440" tIns="45720" rIns="91440" bIns="45720">
            <a:spAutoFit/>
          </a:bodyPr>
          <a:lstStyle/>
          <a:p>
            <a:r>
              <a:rPr lang="ru-RU" sz="2000" b="1" dirty="0">
                <a:latin typeface="Times New Roman"/>
                <a:ea typeface="Times New Roman"/>
                <a:cs typeface="Times New Roman"/>
              </a:rPr>
              <a:t>Решение ФАС России от 24.07.2023 № 28/06/105-1707/2023 (0103200008423001744) </a:t>
            </a:r>
          </a:p>
        </p:txBody>
      </p:sp>
      <p:sp>
        <p:nvSpPr>
          <p:cNvPr id="20" name="Shape 224"/>
          <p:cNvSpPr/>
          <p:nvPr/>
        </p:nvSpPr>
        <p:spPr>
          <a:xfrm>
            <a:off x="0" y="1332833"/>
            <a:ext cx="6096000" cy="0"/>
          </a:xfrm>
          <a:prstGeom prst="line">
            <a:avLst/>
          </a:prstGeom>
          <a:ln w="38100">
            <a:solidFill>
              <a:srgbClr val="10253F"/>
            </a:solidFill>
            <a:prstDash val="solid"/>
          </a:ln>
        </p:spPr>
        <p:style>
          <a:lnRef idx="0">
            <a:scrgbClr r="0" g="0" b="0"/>
          </a:lnRef>
          <a:fillRef idx="0">
            <a:schemeClr val="accent1"/>
          </a:fillRef>
          <a:effectRef idx="0">
            <a:scrgbClr r="0" g="0" b="0"/>
          </a:effectRef>
          <a:fontRef idx="none"/>
        </p:style>
        <p:txBody>
          <a:bodyPr/>
          <a:lstStyle/>
          <a:p>
            <a:endParaRPr lang="ru-RU"/>
          </a:p>
        </p:txBody>
      </p:sp>
    </p:spTree>
    <p:extLst>
      <p:ext uri="{BB962C8B-B14F-4D97-AF65-F5344CB8AC3E}">
        <p14:creationId xmlns:p14="http://schemas.microsoft.com/office/powerpoint/2010/main" val="150555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Текст 2">
            <a:extLst>
              <a:ext uri="{FF2B5EF4-FFF2-40B4-BE49-F238E27FC236}">
                <a16:creationId xmlns:a16="http://schemas.microsoft.com/office/drawing/2014/main" id="{8682933F-DD03-46D6-935B-F83E91D74922}"/>
              </a:ext>
            </a:extLst>
          </p:cNvPr>
          <p:cNvSpPr txBox="1">
            <a:spLocks/>
          </p:cNvSpPr>
          <p:nvPr/>
        </p:nvSpPr>
        <p:spPr bwMode="auto">
          <a:xfrm>
            <a:off x="-34590" y="942264"/>
            <a:ext cx="12261180" cy="36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spcBef>
                <a:spcPct val="0"/>
              </a:spcBef>
            </a:pPr>
            <a:r>
              <a:rPr lang="ru-RU" sz="2000" b="1" dirty="0">
                <a:latin typeface="Times New Roman" panose="02020603050405020304" pitchFamily="18" charset="0"/>
                <a:cs typeface="Times New Roman" panose="02020603050405020304" pitchFamily="18" charset="0"/>
              </a:rPr>
              <a:t> Если часть работ, предусмотренных Контрактом, не выполнена,</a:t>
            </a:r>
          </a:p>
          <a:p>
            <a:pPr eaLnBrk="1" hangingPunct="1">
              <a:spcBef>
                <a:spcPct val="0"/>
              </a:spcBef>
            </a:pPr>
            <a:r>
              <a:rPr lang="ru-RU" sz="2000" b="1" dirty="0">
                <a:latin typeface="Times New Roman" panose="02020603050405020304" pitchFamily="18" charset="0"/>
                <a:cs typeface="Times New Roman" panose="02020603050405020304" pitchFamily="18" charset="0"/>
              </a:rPr>
              <a:t> такой контракт не считается исполненным, а значит </a:t>
            </a:r>
          </a:p>
          <a:p>
            <a:pPr eaLnBrk="1" hangingPunct="1">
              <a:spcBef>
                <a:spcPct val="0"/>
              </a:spcBef>
            </a:pPr>
            <a:r>
              <a:rPr lang="ru-RU" sz="2000" b="1" dirty="0">
                <a:latin typeface="Times New Roman" panose="02020603050405020304" pitchFamily="18" charset="0"/>
                <a:cs typeface="Times New Roman" panose="02020603050405020304" pitchFamily="18" charset="0"/>
              </a:rPr>
              <a:t>не может подтверждать наличие опыта</a:t>
            </a:r>
          </a:p>
          <a:p>
            <a:pPr eaLnBrk="1" hangingPunct="1">
              <a:spcBef>
                <a:spcPct val="0"/>
              </a:spcBef>
            </a:pPr>
            <a:r>
              <a:rPr lang="ru-RU" altLang="ru-RU" sz="1800" i="1" dirty="0">
                <a:solidFill>
                  <a:srgbClr val="000000"/>
                </a:solidFill>
                <a:latin typeface="Times New Roman" panose="02020603050405020304" pitchFamily="18" charset="0"/>
                <a:ea typeface="Open Sans" panose="020B0606030504020204" pitchFamily="34" charset="0"/>
                <a:cs typeface="Times New Roman" panose="02020603050405020304" pitchFamily="18" charset="0"/>
              </a:rPr>
              <a:t>(</a:t>
            </a:r>
            <a:r>
              <a:rPr lang="ru-RU"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Решение ФАС России № </a:t>
            </a:r>
            <a:r>
              <a:rPr lang="ru-RU" sz="1800" i="1" dirty="0">
                <a:latin typeface="Times New Roman" panose="02020603050405020304" pitchFamily="18" charset="0"/>
                <a:cs typeface="Times New Roman" panose="02020603050405020304" pitchFamily="18" charset="0"/>
              </a:rPr>
              <a:t>28/06/105-566/2022</a:t>
            </a:r>
            <a:r>
              <a:rPr lang="ru-RU" altLang="ru-RU" sz="1800" i="1" dirty="0">
                <a:solidFill>
                  <a:srgbClr val="000000"/>
                </a:solidFill>
                <a:latin typeface="Times New Roman" panose="02020603050405020304" pitchFamily="18" charset="0"/>
                <a:ea typeface="Open Sans" panose="020B0606030504020204" pitchFamily="34" charset="0"/>
                <a:cs typeface="Times New Roman" panose="02020603050405020304" pitchFamily="18" charset="0"/>
              </a:rPr>
              <a:t>)</a:t>
            </a:r>
            <a:endParaRPr lang="ru-RU" altLang="ru-RU" sz="1800" i="1" dirty="0">
              <a:latin typeface="Times New Roman" panose="02020603050405020304" pitchFamily="18" charset="0"/>
              <a:ea typeface="Open Sans" panose="020B0606030504020204" pitchFamily="34" charset="0"/>
              <a:cs typeface="Times New Roman" panose="02020603050405020304" pitchFamily="18" charset="0"/>
            </a:endParaRPr>
          </a:p>
        </p:txBody>
      </p:sp>
      <p:cxnSp>
        <p:nvCxnSpPr>
          <p:cNvPr id="20" name="Прямая соединительная линия 19">
            <a:extLst>
              <a:ext uri="{FF2B5EF4-FFF2-40B4-BE49-F238E27FC236}">
                <a16:creationId xmlns:a16="http://schemas.microsoft.com/office/drawing/2014/main" id="{BAA234D6-DB20-4671-BED7-2B3A16130187}"/>
              </a:ext>
            </a:extLst>
          </p:cNvPr>
          <p:cNvCxnSpPr>
            <a:cxnSpLocks/>
          </p:cNvCxnSpPr>
          <p:nvPr/>
        </p:nvCxnSpPr>
        <p:spPr>
          <a:xfrm>
            <a:off x="254399" y="2145056"/>
            <a:ext cx="11542956" cy="0"/>
          </a:xfrm>
          <a:prstGeom prst="line">
            <a:avLst/>
          </a:prstGeom>
          <a:ln w="38100">
            <a:solidFill>
              <a:srgbClr val="10253F"/>
            </a:solidFill>
          </a:ln>
        </p:spPr>
        <p:style>
          <a:lnRef idx="1">
            <a:schemeClr val="accent1"/>
          </a:lnRef>
          <a:fillRef idx="0">
            <a:schemeClr val="accent1"/>
          </a:fillRef>
          <a:effectRef idx="0">
            <a:schemeClr val="accent1"/>
          </a:effectRef>
          <a:fontRef idx="minor">
            <a:schemeClr val="tx1"/>
          </a:fontRef>
        </p:style>
      </p:cxnSp>
      <p:sp>
        <p:nvSpPr>
          <p:cNvPr id="29" name="Прямоугольник 28"/>
          <p:cNvSpPr/>
          <p:nvPr/>
        </p:nvSpPr>
        <p:spPr>
          <a:xfrm>
            <a:off x="394645" y="2145056"/>
            <a:ext cx="11402710" cy="3677930"/>
          </a:xfrm>
          <a:prstGeom prst="rect">
            <a:avLst/>
          </a:prstGeom>
        </p:spPr>
        <p:txBody>
          <a:bodyPr wrap="square">
            <a:spAutoFit/>
          </a:bodyPr>
          <a:lstStyle/>
          <a:p>
            <a:pPr algn="just"/>
            <a:r>
              <a:rPr lang="ru-RU" sz="1900" dirty="0">
                <a:latin typeface="Times New Roman" panose="02020603050405020304" pitchFamily="18" charset="0"/>
                <a:cs typeface="Times New Roman" panose="02020603050405020304" pitchFamily="18" charset="0"/>
              </a:rPr>
              <a:t>В ходе изучения приложенных документов, Комиссией по осуществлению закупок установлено, что работы по Контракту не завершены, что подтверждается информацией, размещенной в ЕИС, а также представленными в составе заявки Заявителя копиями актов о приемке выполненных работ КС-2 на сумму 1 650 529 368 рублей, копиями справок КС-3 о стоимости выполненных работ и затрат на сумму 1 650 529 368 руб. </a:t>
            </a:r>
          </a:p>
          <a:p>
            <a:pPr algn="just"/>
            <a:endParaRPr lang="ru-RU" sz="800" dirty="0">
              <a:latin typeface="Times New Roman" panose="02020603050405020304" pitchFamily="18" charset="0"/>
              <a:cs typeface="Times New Roman" panose="02020603050405020304" pitchFamily="18" charset="0"/>
            </a:endParaRPr>
          </a:p>
          <a:p>
            <a:pPr algn="just"/>
            <a:r>
              <a:rPr lang="ru-RU" sz="1900" dirty="0">
                <a:latin typeface="Times New Roman" panose="02020603050405020304" pitchFamily="18" charset="0"/>
                <a:cs typeface="Times New Roman" panose="02020603050405020304" pitchFamily="18" charset="0"/>
              </a:rPr>
              <a:t>Комиссией установлено, что цена Контракта в соответствии с доп. соглашением по Контракту от 23.06.2020 № 2 составляет 1 650 538 468 рублей.</a:t>
            </a:r>
          </a:p>
          <a:p>
            <a:pPr algn="just"/>
            <a:endParaRPr lang="ru-RU" sz="800" dirty="0">
              <a:latin typeface="Times New Roman" panose="02020603050405020304" pitchFamily="18" charset="0"/>
              <a:cs typeface="Times New Roman" panose="02020603050405020304" pitchFamily="18" charset="0"/>
            </a:endParaRPr>
          </a:p>
          <a:p>
            <a:pPr algn="just"/>
            <a:r>
              <a:rPr lang="ru-RU" sz="1900" dirty="0">
                <a:latin typeface="Times New Roman" panose="02020603050405020304" pitchFamily="18" charset="0"/>
                <a:cs typeface="Times New Roman" panose="02020603050405020304" pitchFamily="18" charset="0"/>
              </a:rPr>
              <a:t>Комиссией установлено, что Контракт не исполнен в полном объеме, поскольку в заявке Заявителя не представлены все акты по всем выполненным работам, предусмотренным Контрактом (нет актов на 9 тыс.).</a:t>
            </a:r>
          </a:p>
          <a:p>
            <a:pPr algn="just"/>
            <a:endParaRPr lang="ru-RU" sz="800" dirty="0">
              <a:latin typeface="Times New Roman" panose="02020603050405020304" pitchFamily="18" charset="0"/>
              <a:cs typeface="Times New Roman" panose="02020603050405020304" pitchFamily="18" charset="0"/>
            </a:endParaRPr>
          </a:p>
          <a:p>
            <a:pPr algn="just"/>
            <a:r>
              <a:rPr lang="ru-RU" sz="1900" dirty="0">
                <a:latin typeface="Times New Roman" panose="02020603050405020304" pitchFamily="18" charset="0"/>
                <a:cs typeface="Times New Roman" panose="02020603050405020304" pitchFamily="18" charset="0"/>
              </a:rPr>
              <a:t>Комиссии не представляется возможным прийти к выводу о том, что указанный Контракт исполнен в полном объеме и соответствует доп. требованиям, установленным ПП РФ № 2571.</a:t>
            </a:r>
            <a:endParaRPr lang="ru-RU" sz="1900" dirty="0">
              <a:effectLst/>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0" y="0"/>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dirty="0">
                <a:latin typeface="Times New Roman" panose="02020603050405020304" pitchFamily="18" charset="0"/>
                <a:cs typeface="Times New Roman" panose="02020603050405020304" pitchFamily="18" charset="0"/>
              </a:rPr>
              <a:t>ПРАВОПРИМЕНИТЕЛЬНАЯ ПРАКТИКА ПП РФ № 2571</a:t>
            </a:r>
          </a:p>
        </p:txBody>
      </p:sp>
      <p:sp>
        <p:nvSpPr>
          <p:cNvPr id="12" name="Прямоугольник 11"/>
          <p:cNvSpPr/>
          <p:nvPr/>
        </p:nvSpPr>
        <p:spPr>
          <a:xfrm>
            <a:off x="0" y="5942073"/>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dirty="0">
              <a:latin typeface="Times New Roman" panose="02020603050405020304" pitchFamily="18" charset="0"/>
              <a:cs typeface="Times New Roman" panose="02020603050405020304" pitchFamily="18" charset="0"/>
            </a:endParaRPr>
          </a:p>
        </p:txBody>
      </p:sp>
      <p:cxnSp>
        <p:nvCxnSpPr>
          <p:cNvPr id="15" name="Прямая соединительная линия 14"/>
          <p:cNvCxnSpPr/>
          <p:nvPr/>
        </p:nvCxnSpPr>
        <p:spPr>
          <a:xfrm flipH="1">
            <a:off x="8208235" y="6850403"/>
            <a:ext cx="3983765" cy="0"/>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Рисунок 7">
            <a:extLst>
              <a:ext uri="{FF2B5EF4-FFF2-40B4-BE49-F238E27FC236}">
                <a16:creationId xmlns:a16="http://schemas.microsoft.com/office/drawing/2014/main" id="{CAF312AA-0E0B-4F70-888B-1F62EFC3E5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75" y="5974634"/>
            <a:ext cx="1973262"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Рисунок 8">
            <a:extLst>
              <a:ext uri="{FF2B5EF4-FFF2-40B4-BE49-F238E27FC236}">
                <a16:creationId xmlns:a16="http://schemas.microsoft.com/office/drawing/2014/main" id="{53CF89A3-A9F2-BAE6-EE82-E16682C10C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9" y="0"/>
            <a:ext cx="5568619" cy="6921421"/>
          </a:xfrm>
          <a:prstGeom prst="rect">
            <a:avLst/>
          </a:prstGeom>
        </p:spPr>
      </p:pic>
    </p:spTree>
    <p:extLst>
      <p:ext uri="{BB962C8B-B14F-4D97-AF65-F5344CB8AC3E}">
        <p14:creationId xmlns:p14="http://schemas.microsoft.com/office/powerpoint/2010/main" val="1397672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GroupShape 222"/>
        <p:cNvGrpSpPr/>
        <p:nvPr/>
      </p:nvGrpSpPr>
      <p:grpSpPr>
        <a:xfrm>
          <a:off x="0" y="0"/>
          <a:ext cx="0" cy="0"/>
          <a:chOff x="0" y="0"/>
          <a:chExt cx="0" cy="0"/>
        </a:xfrm>
      </p:grpSpPr>
      <p:sp>
        <p:nvSpPr>
          <p:cNvPr id="223" name="Shape 223"/>
          <p:cNvSpPr txBox="1"/>
          <p:nvPr/>
        </p:nvSpPr>
        <p:spPr>
          <a:xfrm>
            <a:off x="0" y="932723"/>
            <a:ext cx="12192000" cy="400109"/>
          </a:xfrm>
          <a:prstGeom prst="rect">
            <a:avLst/>
          </a:prstGeom>
          <a:noFill/>
        </p:spPr>
        <p:txBody>
          <a:bodyPr wrap="square" lIns="91440" tIns="45720" rIns="91440" bIns="45720">
            <a:spAutoFit/>
          </a:bodyPr>
          <a:lstStyle/>
          <a:p>
            <a:pPr marL="0" indent="0" algn="l"/>
            <a:r>
              <a:rPr sz="2000" b="1" dirty="0" err="1">
                <a:solidFill>
                  <a:schemeClr val="tx1"/>
                </a:solidFill>
                <a:latin typeface="Times New Roman"/>
                <a:ea typeface="Times New Roman"/>
                <a:cs typeface="Times New Roman"/>
              </a:rPr>
              <a:t>Решение</a:t>
            </a:r>
            <a:r>
              <a:rPr sz="2000" b="1" dirty="0">
                <a:solidFill>
                  <a:schemeClr val="tx1"/>
                </a:solidFill>
                <a:latin typeface="Times New Roman"/>
                <a:ea typeface="Times New Roman"/>
                <a:cs typeface="Times New Roman"/>
              </a:rPr>
              <a:t> </a:t>
            </a:r>
            <a:r>
              <a:rPr sz="2000" b="1" dirty="0" err="1">
                <a:solidFill>
                  <a:schemeClr val="tx1"/>
                </a:solidFill>
                <a:latin typeface="Times New Roman"/>
                <a:ea typeface="Times New Roman"/>
                <a:cs typeface="Times New Roman"/>
              </a:rPr>
              <a:t>от</a:t>
            </a:r>
            <a:r>
              <a:rPr sz="2000" b="1" dirty="0">
                <a:solidFill>
                  <a:schemeClr val="tx1"/>
                </a:solidFill>
                <a:latin typeface="Times New Roman"/>
                <a:ea typeface="Times New Roman"/>
                <a:cs typeface="Times New Roman"/>
              </a:rPr>
              <a:t> 09.12.2022 </a:t>
            </a:r>
            <a:r>
              <a:rPr sz="2000" b="1" dirty="0" err="1">
                <a:solidFill>
                  <a:schemeClr val="tx1"/>
                </a:solidFill>
                <a:latin typeface="Times New Roman"/>
                <a:ea typeface="Times New Roman"/>
                <a:cs typeface="Times New Roman"/>
              </a:rPr>
              <a:t>по</a:t>
            </a:r>
            <a:r>
              <a:rPr sz="2000" b="1" dirty="0">
                <a:solidFill>
                  <a:schemeClr val="tx1"/>
                </a:solidFill>
                <a:latin typeface="Times New Roman"/>
                <a:ea typeface="Times New Roman"/>
                <a:cs typeface="Times New Roman"/>
              </a:rPr>
              <a:t> </a:t>
            </a:r>
            <a:r>
              <a:rPr sz="2000" b="1" dirty="0" err="1">
                <a:solidFill>
                  <a:schemeClr val="tx1"/>
                </a:solidFill>
                <a:latin typeface="Times New Roman"/>
                <a:ea typeface="Times New Roman"/>
                <a:cs typeface="Times New Roman"/>
              </a:rPr>
              <a:t>делу</a:t>
            </a:r>
            <a:r>
              <a:rPr sz="2000" b="1" dirty="0">
                <a:solidFill>
                  <a:schemeClr val="tx1"/>
                </a:solidFill>
                <a:latin typeface="Times New Roman"/>
                <a:ea typeface="Times New Roman"/>
                <a:cs typeface="Times New Roman"/>
              </a:rPr>
              <a:t> № 28/06/105-3730/2022</a:t>
            </a:r>
          </a:p>
        </p:txBody>
      </p:sp>
      <p:sp>
        <p:nvSpPr>
          <p:cNvPr id="224" name="Shape 224"/>
          <p:cNvSpPr/>
          <p:nvPr/>
        </p:nvSpPr>
        <p:spPr>
          <a:xfrm>
            <a:off x="0" y="1332833"/>
            <a:ext cx="6096000" cy="0"/>
          </a:xfrm>
          <a:prstGeom prst="line">
            <a:avLst/>
          </a:prstGeom>
          <a:ln w="38100">
            <a:solidFill>
              <a:srgbClr val="10253F"/>
            </a:solidFill>
            <a:prstDash val="solid"/>
          </a:ln>
        </p:spPr>
        <p:style>
          <a:lnRef idx="0">
            <a:scrgbClr r="0" g="0" b="0"/>
          </a:lnRef>
          <a:fillRef idx="0">
            <a:schemeClr val="accent1"/>
          </a:fillRef>
          <a:effectRef idx="0">
            <a:scrgbClr r="0" g="0" b="0"/>
          </a:effectRef>
          <a:fontRef idx="none"/>
        </p:style>
        <p:txBody>
          <a:bodyPr/>
          <a:lstStyle/>
          <a:p>
            <a:endParaRPr lang="ru-RU"/>
          </a:p>
        </p:txBody>
      </p:sp>
      <p:sp>
        <p:nvSpPr>
          <p:cNvPr id="225" name="Shape 225"/>
          <p:cNvSpPr/>
          <p:nvPr/>
        </p:nvSpPr>
        <p:spPr>
          <a:xfrm>
            <a:off x="0" y="0"/>
            <a:ext cx="12192000" cy="932723"/>
          </a:xfrm>
          <a:prstGeom prst="rect">
            <a:avLst/>
          </a:prstGeom>
          <a:solidFill>
            <a:schemeClr val="tx2">
              <a:lumMod val="50000"/>
            </a:schemeClr>
          </a:solidFill>
          <a:ln w="25400">
            <a:solidFill>
              <a:schemeClr val="tx2">
                <a:lumMod val="50000"/>
              </a:schemeClr>
            </a:solidFill>
            <a:prstDash val="solid"/>
          </a:ln>
        </p:spPr>
        <p:txBody>
          <a:bodyPr lIns="91440" tIns="45720" rIns="91440" bIns="45720" anchor="ctr"/>
          <a:lstStyle/>
          <a:p>
            <a:pPr marL="0" indent="0" algn="ctr"/>
            <a:r>
              <a:rPr sz="2800">
                <a:solidFill>
                  <a:schemeClr val="lt1"/>
                </a:solidFill>
                <a:latin typeface="Times New Roman"/>
                <a:ea typeface="Times New Roman"/>
                <a:cs typeface="Times New Roman"/>
              </a:rPr>
              <a:t>ПРАКТИКА ФАС РОССИИ</a:t>
            </a:r>
          </a:p>
        </p:txBody>
      </p:sp>
      <p:sp>
        <p:nvSpPr>
          <p:cNvPr id="226" name="Shape 226"/>
          <p:cNvSpPr/>
          <p:nvPr/>
        </p:nvSpPr>
        <p:spPr>
          <a:xfrm>
            <a:off x="0" y="5942073"/>
            <a:ext cx="12192000" cy="932722"/>
          </a:xfrm>
          <a:prstGeom prst="rect">
            <a:avLst/>
          </a:prstGeom>
          <a:solidFill>
            <a:schemeClr val="tx2">
              <a:lumMod val="50000"/>
            </a:schemeClr>
          </a:solidFill>
          <a:ln w="25400">
            <a:solidFill>
              <a:schemeClr val="tx2">
                <a:lumMod val="50000"/>
              </a:schemeClr>
            </a:solidFill>
            <a:prstDash val="solid"/>
          </a:ln>
        </p:spPr>
        <p:txBody>
          <a:bodyPr lIns="91440" tIns="45720" rIns="91440" bIns="45720" anchor="ctr"/>
          <a:lstStyle/>
          <a:p>
            <a:pPr marL="0" indent="0" algn="ctr"/>
            <a:endParaRPr sz="2800">
              <a:solidFill>
                <a:schemeClr val="lt1"/>
              </a:solidFill>
              <a:latin typeface="Times New Roman"/>
              <a:ea typeface="Times New Roman"/>
              <a:cs typeface="Times New Roman"/>
            </a:endParaRPr>
          </a:p>
        </p:txBody>
      </p:sp>
      <p:sp>
        <p:nvSpPr>
          <p:cNvPr id="227" name="Shape 227"/>
          <p:cNvSpPr/>
          <p:nvPr/>
        </p:nvSpPr>
        <p:spPr>
          <a:xfrm>
            <a:off x="12166600" y="6405331"/>
            <a:ext cx="0" cy="452668"/>
          </a:xfrm>
          <a:prstGeom prst="line">
            <a:avLst/>
          </a:prstGeom>
          <a:ln w="57150">
            <a:solidFill>
              <a:schemeClr val="tx2">
                <a:lumMod val="50000"/>
              </a:schemeClr>
            </a:solidFill>
            <a:prstDash val="solid"/>
          </a:ln>
        </p:spPr>
        <p:style>
          <a:lnRef idx="0">
            <a:scrgbClr r="0" g="0" b="0"/>
          </a:lnRef>
          <a:fillRef idx="0">
            <a:schemeClr val="accent1"/>
          </a:fillRef>
          <a:effectRef idx="0">
            <a:scrgbClr r="0" g="0" b="0"/>
          </a:effectRef>
          <a:fontRef idx="none"/>
        </p:style>
        <p:txBody>
          <a:bodyPr/>
          <a:lstStyle/>
          <a:p>
            <a:endParaRPr lang="ru-RU"/>
          </a:p>
        </p:txBody>
      </p:sp>
      <p:sp>
        <p:nvSpPr>
          <p:cNvPr id="228" name="Shape 228"/>
          <p:cNvSpPr/>
          <p:nvPr/>
        </p:nvSpPr>
        <p:spPr>
          <a:xfrm flipH="1">
            <a:off x="8208234" y="6850403"/>
            <a:ext cx="3983765" cy="0"/>
          </a:xfrm>
          <a:prstGeom prst="line">
            <a:avLst/>
          </a:prstGeom>
          <a:ln w="57150">
            <a:solidFill>
              <a:schemeClr val="tx2">
                <a:lumMod val="50000"/>
              </a:schemeClr>
            </a:solidFill>
            <a:prstDash val="solid"/>
          </a:ln>
        </p:spPr>
        <p:style>
          <a:lnRef idx="0">
            <a:scrgbClr r="0" g="0" b="0"/>
          </a:lnRef>
          <a:fillRef idx="0">
            <a:schemeClr val="accent1"/>
          </a:fillRef>
          <a:effectRef idx="0">
            <a:scrgbClr r="0" g="0" b="0"/>
          </a:effectRef>
          <a:fontRef idx="none"/>
        </p:style>
        <p:txBody>
          <a:bodyPr/>
          <a:lstStyle/>
          <a:p>
            <a:endParaRPr lang="ru-RU"/>
          </a:p>
        </p:txBody>
      </p:sp>
      <p:pic>
        <p:nvPicPr>
          <p:cNvPr id="231" name="Picture 231"/>
          <p:cNvPicPr/>
          <p:nvPr/>
        </p:nvPicPr>
        <p:blipFill>
          <a:blip r:embed="rId2"/>
          <a:stretch/>
        </p:blipFill>
        <p:spPr>
          <a:xfrm>
            <a:off x="145475" y="5974634"/>
            <a:ext cx="1973261" cy="809624"/>
          </a:xfrm>
          <a:prstGeom prst="rect">
            <a:avLst/>
          </a:prstGeom>
          <a:ln>
            <a:noFill/>
          </a:ln>
        </p:spPr>
      </p:pic>
      <p:sp>
        <p:nvSpPr>
          <p:cNvPr id="232" name="Shape 232"/>
          <p:cNvSpPr/>
          <p:nvPr/>
        </p:nvSpPr>
        <p:spPr>
          <a:xfrm>
            <a:off x="1200754" y="4451839"/>
            <a:ext cx="9672654" cy="1473437"/>
          </a:xfrm>
          <a:prstGeom prst="parallelogram">
            <a:avLst>
              <a:gd name="adj" fmla="val 0"/>
            </a:avLst>
          </a:prstGeom>
          <a:solidFill>
            <a:srgbClr val="E0EFF1"/>
          </a:solidFill>
          <a:ln w="38100">
            <a:solidFill>
              <a:srgbClr val="002060"/>
            </a:solidFill>
            <a:prstDash val="solid"/>
          </a:ln>
        </p:spPr>
        <p:txBody>
          <a:bodyPr lIns="91440" tIns="45720" rIns="91440" bIns="45720" anchor="ctr"/>
          <a:lstStyle/>
          <a:p>
            <a:pPr marL="0" indent="0" algn="ctr"/>
            <a:r>
              <a:rPr sz="2300" dirty="0" err="1">
                <a:solidFill>
                  <a:schemeClr val="tx1"/>
                </a:solidFill>
                <a:latin typeface="Times New Roman"/>
                <a:ea typeface="Times New Roman"/>
                <a:cs typeface="Times New Roman"/>
              </a:rPr>
              <a:t>Вывод</a:t>
            </a:r>
            <a:r>
              <a:rPr sz="2300" dirty="0">
                <a:solidFill>
                  <a:schemeClr val="tx1"/>
                </a:solidFill>
                <a:latin typeface="Times New Roman"/>
                <a:ea typeface="Times New Roman"/>
                <a:cs typeface="Times New Roman"/>
              </a:rPr>
              <a:t> </a:t>
            </a:r>
            <a:r>
              <a:rPr sz="2300" dirty="0" err="1">
                <a:solidFill>
                  <a:schemeClr val="tx1"/>
                </a:solidFill>
                <a:latin typeface="Times New Roman"/>
                <a:ea typeface="Times New Roman"/>
                <a:cs typeface="Times New Roman"/>
              </a:rPr>
              <a:t>комиссии</a:t>
            </a:r>
            <a:r>
              <a:rPr sz="2300" dirty="0">
                <a:solidFill>
                  <a:schemeClr val="tx1"/>
                </a:solidFill>
                <a:latin typeface="Times New Roman"/>
                <a:ea typeface="Times New Roman"/>
                <a:cs typeface="Times New Roman"/>
              </a:rPr>
              <a:t> ФАС </a:t>
            </a:r>
            <a:r>
              <a:rPr sz="2300" dirty="0" err="1">
                <a:solidFill>
                  <a:schemeClr val="tx1"/>
                </a:solidFill>
                <a:latin typeface="Times New Roman"/>
                <a:ea typeface="Times New Roman"/>
                <a:cs typeface="Times New Roman"/>
              </a:rPr>
              <a:t>России</a:t>
            </a:r>
            <a:r>
              <a:rPr sz="2300" dirty="0">
                <a:solidFill>
                  <a:schemeClr val="tx1"/>
                </a:solidFill>
                <a:latin typeface="Times New Roman"/>
                <a:ea typeface="Times New Roman"/>
                <a:cs typeface="Times New Roman"/>
              </a:rPr>
              <a:t> – </a:t>
            </a:r>
            <a:r>
              <a:rPr sz="2300" dirty="0" err="1">
                <a:solidFill>
                  <a:schemeClr val="tx1"/>
                </a:solidFill>
                <a:latin typeface="Times New Roman"/>
                <a:ea typeface="Times New Roman"/>
                <a:cs typeface="Times New Roman"/>
              </a:rPr>
              <a:t>комиссией</a:t>
            </a:r>
            <a:r>
              <a:rPr sz="2300" dirty="0">
                <a:solidFill>
                  <a:schemeClr val="tx1"/>
                </a:solidFill>
                <a:latin typeface="Times New Roman"/>
                <a:ea typeface="Times New Roman"/>
                <a:cs typeface="Times New Roman"/>
              </a:rPr>
              <a:t> </a:t>
            </a:r>
            <a:r>
              <a:rPr sz="2300" dirty="0" err="1">
                <a:solidFill>
                  <a:schemeClr val="tx1"/>
                </a:solidFill>
                <a:latin typeface="Times New Roman"/>
                <a:ea typeface="Times New Roman"/>
                <a:cs typeface="Times New Roman"/>
              </a:rPr>
              <a:t>по</a:t>
            </a:r>
            <a:r>
              <a:rPr sz="2300" dirty="0">
                <a:solidFill>
                  <a:schemeClr val="tx1"/>
                </a:solidFill>
                <a:latin typeface="Times New Roman"/>
                <a:ea typeface="Times New Roman"/>
                <a:cs typeface="Times New Roman"/>
              </a:rPr>
              <a:t> </a:t>
            </a:r>
            <a:r>
              <a:rPr sz="2300" dirty="0" err="1">
                <a:solidFill>
                  <a:schemeClr val="tx1"/>
                </a:solidFill>
                <a:latin typeface="Times New Roman"/>
                <a:ea typeface="Times New Roman"/>
                <a:cs typeface="Times New Roman"/>
              </a:rPr>
              <a:t>осуществлению</a:t>
            </a:r>
            <a:r>
              <a:rPr sz="2300" dirty="0">
                <a:solidFill>
                  <a:schemeClr val="tx1"/>
                </a:solidFill>
                <a:latin typeface="Times New Roman"/>
                <a:ea typeface="Times New Roman"/>
                <a:cs typeface="Times New Roman"/>
              </a:rPr>
              <a:t> </a:t>
            </a:r>
            <a:r>
              <a:rPr sz="2300" dirty="0" err="1">
                <a:solidFill>
                  <a:schemeClr val="tx1"/>
                </a:solidFill>
                <a:latin typeface="Times New Roman"/>
                <a:ea typeface="Times New Roman"/>
                <a:cs typeface="Times New Roman"/>
              </a:rPr>
              <a:t>закупок</a:t>
            </a:r>
            <a:r>
              <a:rPr sz="2300" dirty="0">
                <a:solidFill>
                  <a:schemeClr val="tx1"/>
                </a:solidFill>
                <a:latin typeface="Times New Roman"/>
                <a:ea typeface="Times New Roman"/>
                <a:cs typeface="Times New Roman"/>
              </a:rPr>
              <a:t> </a:t>
            </a:r>
            <a:r>
              <a:rPr sz="2300" dirty="0" err="1">
                <a:solidFill>
                  <a:schemeClr val="tx1"/>
                </a:solidFill>
                <a:latin typeface="Times New Roman"/>
                <a:ea typeface="Times New Roman"/>
                <a:cs typeface="Times New Roman"/>
              </a:rPr>
              <a:t>неправомерно</a:t>
            </a:r>
            <a:r>
              <a:rPr sz="2300" dirty="0">
                <a:solidFill>
                  <a:schemeClr val="tx1"/>
                </a:solidFill>
                <a:latin typeface="Times New Roman"/>
                <a:ea typeface="Times New Roman"/>
                <a:cs typeface="Times New Roman"/>
              </a:rPr>
              <a:t> </a:t>
            </a:r>
            <a:r>
              <a:rPr sz="2300" dirty="0" err="1">
                <a:solidFill>
                  <a:schemeClr val="tx1"/>
                </a:solidFill>
                <a:latin typeface="Times New Roman"/>
                <a:ea typeface="Times New Roman"/>
                <a:cs typeface="Times New Roman"/>
              </a:rPr>
              <a:t>отклонена</a:t>
            </a:r>
            <a:r>
              <a:rPr sz="2300" dirty="0">
                <a:solidFill>
                  <a:schemeClr val="tx1"/>
                </a:solidFill>
                <a:latin typeface="Times New Roman"/>
                <a:ea typeface="Times New Roman"/>
                <a:cs typeface="Times New Roman"/>
              </a:rPr>
              <a:t> </a:t>
            </a:r>
            <a:r>
              <a:rPr sz="2300" dirty="0" err="1">
                <a:solidFill>
                  <a:schemeClr val="tx1"/>
                </a:solidFill>
                <a:latin typeface="Times New Roman"/>
                <a:ea typeface="Times New Roman"/>
                <a:cs typeface="Times New Roman"/>
              </a:rPr>
              <a:t>от</a:t>
            </a:r>
            <a:r>
              <a:rPr sz="2300" dirty="0">
                <a:solidFill>
                  <a:schemeClr val="tx1"/>
                </a:solidFill>
                <a:latin typeface="Times New Roman"/>
                <a:ea typeface="Times New Roman"/>
                <a:cs typeface="Times New Roman"/>
              </a:rPr>
              <a:t> </a:t>
            </a:r>
            <a:r>
              <a:rPr sz="2300" dirty="0" err="1">
                <a:solidFill>
                  <a:schemeClr val="tx1"/>
                </a:solidFill>
                <a:latin typeface="Times New Roman"/>
                <a:ea typeface="Times New Roman"/>
                <a:cs typeface="Times New Roman"/>
              </a:rPr>
              <a:t>проведения</a:t>
            </a:r>
            <a:r>
              <a:rPr sz="2300" dirty="0">
                <a:solidFill>
                  <a:schemeClr val="tx1"/>
                </a:solidFill>
                <a:latin typeface="Times New Roman"/>
                <a:ea typeface="Times New Roman"/>
                <a:cs typeface="Times New Roman"/>
              </a:rPr>
              <a:t> </a:t>
            </a:r>
            <a:r>
              <a:rPr sz="2300" dirty="0" err="1">
                <a:solidFill>
                  <a:schemeClr val="tx1"/>
                </a:solidFill>
                <a:latin typeface="Times New Roman"/>
                <a:ea typeface="Times New Roman"/>
                <a:cs typeface="Times New Roman"/>
              </a:rPr>
              <a:t>закупки</a:t>
            </a:r>
            <a:r>
              <a:rPr sz="2300" dirty="0">
                <a:solidFill>
                  <a:schemeClr val="tx1"/>
                </a:solidFill>
                <a:latin typeface="Times New Roman"/>
                <a:ea typeface="Times New Roman"/>
                <a:cs typeface="Times New Roman"/>
              </a:rPr>
              <a:t> </a:t>
            </a:r>
            <a:r>
              <a:rPr sz="2300" dirty="0" err="1">
                <a:solidFill>
                  <a:schemeClr val="tx1"/>
                </a:solidFill>
                <a:latin typeface="Times New Roman"/>
                <a:ea typeface="Times New Roman"/>
                <a:cs typeface="Times New Roman"/>
              </a:rPr>
              <a:t>заявка</a:t>
            </a:r>
            <a:r>
              <a:rPr sz="2300" dirty="0">
                <a:solidFill>
                  <a:schemeClr val="tx1"/>
                </a:solidFill>
                <a:latin typeface="Times New Roman"/>
                <a:ea typeface="Times New Roman"/>
                <a:cs typeface="Times New Roman"/>
              </a:rPr>
              <a:t> </a:t>
            </a:r>
            <a:r>
              <a:rPr sz="2300" dirty="0" err="1">
                <a:solidFill>
                  <a:schemeClr val="tx1"/>
                </a:solidFill>
                <a:latin typeface="Times New Roman"/>
                <a:ea typeface="Times New Roman"/>
                <a:cs typeface="Times New Roman"/>
              </a:rPr>
              <a:t>участника</a:t>
            </a:r>
            <a:r>
              <a:rPr sz="2300" dirty="0">
                <a:solidFill>
                  <a:schemeClr val="tx1"/>
                </a:solidFill>
                <a:latin typeface="Times New Roman"/>
                <a:ea typeface="Times New Roman"/>
                <a:cs typeface="Times New Roman"/>
              </a:rPr>
              <a:t> </a:t>
            </a:r>
            <a:r>
              <a:rPr sz="2300" dirty="0" err="1">
                <a:solidFill>
                  <a:schemeClr val="tx1"/>
                </a:solidFill>
                <a:latin typeface="Times New Roman"/>
                <a:ea typeface="Times New Roman"/>
                <a:cs typeface="Times New Roman"/>
              </a:rPr>
              <a:t>закупки</a:t>
            </a:r>
            <a:r>
              <a:rPr sz="2300" dirty="0">
                <a:solidFill>
                  <a:schemeClr val="tx1"/>
                </a:solidFill>
                <a:latin typeface="Times New Roman"/>
                <a:ea typeface="Times New Roman"/>
                <a:cs typeface="Times New Roman"/>
              </a:rPr>
              <a:t>. </a:t>
            </a:r>
          </a:p>
        </p:txBody>
      </p:sp>
      <p:sp>
        <p:nvSpPr>
          <p:cNvPr id="233" name="Shape 233"/>
          <p:cNvSpPr/>
          <p:nvPr/>
        </p:nvSpPr>
        <p:spPr>
          <a:xfrm>
            <a:off x="0" y="7596"/>
            <a:ext cx="12192000" cy="932723"/>
          </a:xfrm>
          <a:prstGeom prst="rect">
            <a:avLst/>
          </a:prstGeom>
          <a:solidFill>
            <a:schemeClr val="tx2">
              <a:lumMod val="50000"/>
            </a:schemeClr>
          </a:solidFill>
          <a:ln w="25400">
            <a:solidFill>
              <a:schemeClr val="tx2">
                <a:lumMod val="50000"/>
              </a:schemeClr>
            </a:solidFill>
            <a:prstDash val="solid"/>
          </a:ln>
        </p:spPr>
        <p:txBody>
          <a:bodyPr lIns="91440" tIns="45720" rIns="91440" bIns="45720" anchor="ctr"/>
          <a:lstStyle/>
          <a:p>
            <a:pPr marL="0" indent="0" algn="ctr"/>
            <a:r>
              <a:rPr sz="2800" dirty="0" err="1">
                <a:solidFill>
                  <a:schemeClr val="lt1"/>
                </a:solidFill>
                <a:latin typeface="Times New Roman"/>
                <a:ea typeface="Times New Roman"/>
                <a:cs typeface="Times New Roman"/>
              </a:rPr>
              <a:t>Особенности</a:t>
            </a:r>
            <a:r>
              <a:rPr sz="2800" dirty="0">
                <a:solidFill>
                  <a:schemeClr val="lt1"/>
                </a:solidFill>
                <a:latin typeface="Times New Roman"/>
                <a:ea typeface="Times New Roman"/>
                <a:cs typeface="Times New Roman"/>
              </a:rPr>
              <a:t> </a:t>
            </a:r>
            <a:r>
              <a:rPr sz="2800" dirty="0" err="1">
                <a:solidFill>
                  <a:schemeClr val="lt1"/>
                </a:solidFill>
                <a:latin typeface="Times New Roman"/>
                <a:ea typeface="Times New Roman"/>
                <a:cs typeface="Times New Roman"/>
              </a:rPr>
              <a:t>применения</a:t>
            </a:r>
            <a:r>
              <a:rPr sz="2800" dirty="0">
                <a:solidFill>
                  <a:schemeClr val="lt1"/>
                </a:solidFill>
                <a:latin typeface="Times New Roman"/>
                <a:ea typeface="Times New Roman"/>
                <a:cs typeface="Times New Roman"/>
              </a:rPr>
              <a:t> </a:t>
            </a:r>
            <a:r>
              <a:rPr sz="2800" dirty="0" err="1">
                <a:solidFill>
                  <a:schemeClr val="lt1"/>
                </a:solidFill>
                <a:latin typeface="Times New Roman"/>
                <a:ea typeface="Times New Roman"/>
                <a:cs typeface="Times New Roman"/>
              </a:rPr>
              <a:t>постановления</a:t>
            </a:r>
            <a:r>
              <a:rPr sz="2800" dirty="0">
                <a:solidFill>
                  <a:schemeClr val="lt1"/>
                </a:solidFill>
                <a:latin typeface="Times New Roman"/>
                <a:ea typeface="Times New Roman"/>
                <a:cs typeface="Times New Roman"/>
              </a:rPr>
              <a:t> </a:t>
            </a:r>
            <a:r>
              <a:rPr sz="2800" dirty="0" err="1">
                <a:solidFill>
                  <a:schemeClr val="lt1"/>
                </a:solidFill>
                <a:latin typeface="Times New Roman"/>
                <a:ea typeface="Times New Roman"/>
                <a:cs typeface="Times New Roman"/>
              </a:rPr>
              <a:t>Правительства</a:t>
            </a:r>
            <a:r>
              <a:rPr sz="2800" dirty="0">
                <a:solidFill>
                  <a:schemeClr val="lt1"/>
                </a:solidFill>
                <a:latin typeface="Times New Roman"/>
                <a:ea typeface="Times New Roman"/>
                <a:cs typeface="Times New Roman"/>
              </a:rPr>
              <a:t> № 2571</a:t>
            </a:r>
          </a:p>
        </p:txBody>
      </p:sp>
      <p:sp>
        <p:nvSpPr>
          <p:cNvPr id="234" name="Shape 234"/>
          <p:cNvSpPr txBox="1"/>
          <p:nvPr/>
        </p:nvSpPr>
        <p:spPr>
          <a:xfrm>
            <a:off x="1987736" y="1722073"/>
            <a:ext cx="8098689" cy="2101729"/>
          </a:xfrm>
          <a:prstGeom prst="rect">
            <a:avLst/>
          </a:prstGeom>
          <a:noFill/>
        </p:spPr>
        <p:txBody>
          <a:bodyPr wrap="square" lIns="91440" tIns="45720" rIns="91440" bIns="45720">
            <a:spAutoFit/>
          </a:bodyPr>
          <a:lstStyle/>
          <a:p>
            <a:pPr marL="0" indent="360680" algn="ctr">
              <a:lnSpc>
                <a:spcPct val="115000"/>
              </a:lnSpc>
              <a:spcAft>
                <a:spcPts val="800"/>
              </a:spcAft>
            </a:pPr>
            <a:r>
              <a:rPr sz="2300">
                <a:solidFill>
                  <a:schemeClr val="tx1"/>
                </a:solidFill>
                <a:latin typeface="Times New Roman"/>
                <a:ea typeface="Times New Roman"/>
                <a:cs typeface="Times New Roman"/>
              </a:rPr>
              <a:t>В случае если договор исполнен, при этом стоимость договора уменьшена на основании подписанного сторонами акта (дополнительного соглашения), то такой договор может быть представлен для подтверждения наличия у участника опыта в соответствии с </a:t>
            </a:r>
            <a:r>
              <a:rPr sz="2300" u="none" strike="noStrike">
                <a:solidFill>
                  <a:schemeClr val="tx1"/>
                </a:solidFill>
                <a:latin typeface="Times New Roman"/>
                <a:ea typeface="Times New Roman"/>
                <a:cs typeface="Times New Roman"/>
              </a:rPr>
              <a:t>Постановлением</a:t>
            </a:r>
            <a:r>
              <a:rPr sz="2300">
                <a:solidFill>
                  <a:schemeClr val="tx1"/>
                </a:solidFill>
                <a:latin typeface="Times New Roman"/>
                <a:ea typeface="Times New Roman"/>
                <a:cs typeface="Times New Roman"/>
              </a:rPr>
              <a:t> № 2571.</a:t>
            </a:r>
            <a:endParaRPr sz="2300">
              <a:solidFill>
                <a:schemeClr val="tx1"/>
              </a:solidFill>
              <a:latin typeface="Calibri"/>
              <a:ea typeface="Calibri"/>
              <a:cs typeface="Calibri"/>
            </a:endParaRPr>
          </a:p>
        </p:txBody>
      </p:sp>
      <p:pic>
        <p:nvPicPr>
          <p:cNvPr id="12" name="Рисунок 11">
            <a:extLst>
              <a:ext uri="{FF2B5EF4-FFF2-40B4-BE49-F238E27FC236}">
                <a16:creationId xmlns:a16="http://schemas.microsoft.com/office/drawing/2014/main" id="{53CF89A3-A9F2-BAE6-EE82-E16682C10C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9" y="0"/>
            <a:ext cx="5568619" cy="6921421"/>
          </a:xfrm>
          <a:prstGeom prst="rect">
            <a:avLst/>
          </a:prstGeom>
        </p:spPr>
      </p:pic>
    </p:spTree>
    <p:extLst>
      <p:ext uri="{BB962C8B-B14F-4D97-AF65-F5344CB8AC3E}">
        <p14:creationId xmlns:p14="http://schemas.microsoft.com/office/powerpoint/2010/main" val="321224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Текст 2">
            <a:extLst>
              <a:ext uri="{FF2B5EF4-FFF2-40B4-BE49-F238E27FC236}">
                <a16:creationId xmlns:a16="http://schemas.microsoft.com/office/drawing/2014/main" id="{8682933F-DD03-46D6-935B-F83E91D74922}"/>
              </a:ext>
            </a:extLst>
          </p:cNvPr>
          <p:cNvSpPr txBox="1">
            <a:spLocks/>
          </p:cNvSpPr>
          <p:nvPr/>
        </p:nvSpPr>
        <p:spPr bwMode="auto">
          <a:xfrm>
            <a:off x="-34590" y="942264"/>
            <a:ext cx="12261180" cy="36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spcBef>
                <a:spcPct val="0"/>
              </a:spcBef>
            </a:pPr>
            <a:endParaRPr lang="ru-RU" altLang="ru-RU" sz="1800" i="1" dirty="0">
              <a:latin typeface="Times New Roman" panose="02020603050405020304" pitchFamily="18" charset="0"/>
              <a:ea typeface="Open Sans" panose="020B0606030504020204" pitchFamily="34" charset="0"/>
              <a:cs typeface="Times New Roman" panose="02020603050405020304" pitchFamily="18" charset="0"/>
            </a:endParaRPr>
          </a:p>
        </p:txBody>
      </p:sp>
      <p:sp>
        <p:nvSpPr>
          <p:cNvPr id="29" name="Прямоугольник 28"/>
          <p:cNvSpPr/>
          <p:nvPr/>
        </p:nvSpPr>
        <p:spPr>
          <a:xfrm>
            <a:off x="394645" y="1198552"/>
            <a:ext cx="11402710" cy="3693319"/>
          </a:xfrm>
          <a:prstGeom prst="rect">
            <a:avLst/>
          </a:prstGeom>
        </p:spPr>
        <p:txBody>
          <a:bodyPr wrap="square">
            <a:spAutoFit/>
          </a:bodyPr>
          <a:lstStyle/>
          <a:p>
            <a:pPr algn="just"/>
            <a:r>
              <a:rPr lang="ru-RU" altLang="ru-RU" dirty="0">
                <a:latin typeface="Times New Roman" panose="02020603050405020304" pitchFamily="18" charset="0"/>
                <a:cs typeface="Times New Roman" panose="02020603050405020304" pitchFamily="18" charset="0"/>
              </a:rPr>
              <a:t>ФАС России отмечает, что указанные дополнительные требования устанавливаются непосредственно</a:t>
            </a:r>
            <a:br>
              <a:rPr lang="ru-RU" altLang="ru-RU" dirty="0">
                <a:latin typeface="Times New Roman" panose="02020603050405020304" pitchFamily="18" charset="0"/>
                <a:cs typeface="Times New Roman" panose="02020603050405020304" pitchFamily="18" charset="0"/>
              </a:rPr>
            </a:br>
            <a:r>
              <a:rPr lang="ru-RU" altLang="ru-RU" i="1" u="sng" dirty="0">
                <a:latin typeface="Times New Roman" panose="02020603050405020304" pitchFamily="18" charset="0"/>
                <a:cs typeface="Times New Roman" panose="02020603050405020304" pitchFamily="18" charset="0"/>
              </a:rPr>
              <a:t>к участникам закупки</a:t>
            </a:r>
            <a:r>
              <a:rPr lang="ru-RU" altLang="ru-RU" dirty="0">
                <a:latin typeface="Times New Roman" panose="02020603050405020304" pitchFamily="18" charset="0"/>
                <a:cs typeface="Times New Roman" panose="02020603050405020304" pitchFamily="18" charset="0"/>
              </a:rPr>
              <a:t>, следовательно, документы и информация, предусмотренные приложением</a:t>
            </a:r>
            <a:br>
              <a:rPr lang="ru-RU" altLang="ru-RU" dirty="0">
                <a:latin typeface="Times New Roman" panose="02020603050405020304" pitchFamily="18" charset="0"/>
                <a:cs typeface="Times New Roman" panose="02020603050405020304" pitchFamily="18" charset="0"/>
              </a:rPr>
            </a:br>
            <a:r>
              <a:rPr lang="ru-RU" altLang="ru-RU" dirty="0">
                <a:latin typeface="Times New Roman" panose="02020603050405020304" pitchFamily="18" charset="0"/>
                <a:cs typeface="Times New Roman" panose="02020603050405020304" pitchFamily="18" charset="0"/>
              </a:rPr>
              <a:t>к ПП РФ № 2571, должны быть представлены </a:t>
            </a:r>
            <a:r>
              <a:rPr lang="ru-RU" altLang="ru-RU" i="1" u="sng" dirty="0">
                <a:latin typeface="Times New Roman" panose="02020603050405020304" pitchFamily="18" charset="0"/>
                <a:cs typeface="Times New Roman" panose="02020603050405020304" pitchFamily="18" charset="0"/>
              </a:rPr>
              <a:t>исключительно в отношении участника закупки</a:t>
            </a:r>
            <a:r>
              <a:rPr lang="ru-RU" altLang="ru-RU" dirty="0">
                <a:latin typeface="Times New Roman" panose="02020603050405020304" pitchFamily="18" charset="0"/>
                <a:cs typeface="Times New Roman" panose="02020603050405020304" pitchFamily="18" charset="0"/>
              </a:rPr>
              <a:t>, в связи с чем представление участником закупки документов и информации об опыте иных лиц,</a:t>
            </a:r>
            <a:br>
              <a:rPr lang="ru-RU" altLang="ru-RU" dirty="0">
                <a:latin typeface="Times New Roman" panose="02020603050405020304" pitchFamily="18" charset="0"/>
                <a:cs typeface="Times New Roman" panose="02020603050405020304" pitchFamily="18" charset="0"/>
              </a:rPr>
            </a:br>
            <a:r>
              <a:rPr lang="ru-RU" altLang="ru-RU" dirty="0">
                <a:latin typeface="Times New Roman" panose="02020603050405020304" pitchFamily="18" charset="0"/>
                <a:cs typeface="Times New Roman" panose="02020603050405020304" pitchFamily="18" charset="0"/>
              </a:rPr>
              <a:t>в том числе субподрядчиков, не соответствует требованиям положений ПП РФ № 2571.</a:t>
            </a:r>
          </a:p>
          <a:p>
            <a:pPr algn="just"/>
            <a:endParaRPr lang="ru-RU" altLang="ru-RU" dirty="0">
              <a:latin typeface="Times New Roman" panose="02020603050405020304" pitchFamily="18" charset="0"/>
              <a:cs typeface="Times New Roman" panose="02020603050405020304" pitchFamily="18" charset="0"/>
            </a:endParaRPr>
          </a:p>
          <a:p>
            <a:pPr algn="just"/>
            <a:r>
              <a:rPr lang="ru-RU" altLang="ru-RU" dirty="0">
                <a:latin typeface="Times New Roman" panose="02020603050405020304" pitchFamily="18" charset="0"/>
                <a:cs typeface="Times New Roman" panose="02020603050405020304" pitchFamily="18" charset="0"/>
              </a:rPr>
              <a:t>Кроме того, договор субподряда на выполнение работ не может служить подтверждением соответствия общества дополнительным требованиям, поскольку: </a:t>
            </a:r>
          </a:p>
          <a:p>
            <a:pPr marL="342900" indent="-342900" algn="just">
              <a:buAutoNum type="arabicParenR"/>
            </a:pPr>
            <a:r>
              <a:rPr lang="ru-RU" altLang="ru-RU" dirty="0">
                <a:latin typeface="Times New Roman" panose="02020603050405020304" pitchFamily="18" charset="0"/>
                <a:cs typeface="Times New Roman" panose="02020603050405020304" pitchFamily="18" charset="0"/>
              </a:rPr>
              <a:t>такое общество выполняло лишь часть работ в рамках иного контракта;</a:t>
            </a:r>
          </a:p>
          <a:p>
            <a:pPr marL="342900" indent="-342900" algn="just">
              <a:buAutoNum type="arabicParenR"/>
            </a:pPr>
            <a:r>
              <a:rPr lang="ru-RU" altLang="ru-RU" dirty="0">
                <a:latin typeface="Times New Roman" panose="02020603050405020304" pitchFamily="18" charset="0"/>
                <a:cs typeface="Times New Roman" panose="02020603050405020304" pitchFamily="18" charset="0"/>
              </a:rPr>
              <a:t>не участвовало в рабочей и приемочной комиссиях при сдаче объекта заказчику по государственному контракту, во вводе объекта в эксплуатацию;</a:t>
            </a:r>
          </a:p>
          <a:p>
            <a:pPr marL="342900" indent="-342900" algn="just">
              <a:buAutoNum type="arabicParenR"/>
            </a:pPr>
            <a:r>
              <a:rPr lang="ru-RU" altLang="ru-RU" dirty="0">
                <a:latin typeface="Times New Roman" panose="02020603050405020304" pitchFamily="18" charset="0"/>
                <a:cs typeface="Times New Roman" panose="02020603050405020304" pitchFamily="18" charset="0"/>
              </a:rPr>
              <a:t>не несло гарантийных обязательств по выполненным работам.</a:t>
            </a:r>
          </a:p>
          <a:p>
            <a:endParaRPr lang="ru-RU" altLang="ru-RU" dirty="0">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0" y="0"/>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Можно ли представить договор субподряда в качестве подтверждения опыта?</a:t>
            </a:r>
          </a:p>
        </p:txBody>
      </p:sp>
      <p:sp>
        <p:nvSpPr>
          <p:cNvPr id="12" name="Прямоугольник 11"/>
          <p:cNvSpPr/>
          <p:nvPr/>
        </p:nvSpPr>
        <p:spPr>
          <a:xfrm>
            <a:off x="0" y="5942073"/>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dirty="0">
              <a:latin typeface="Times New Roman" panose="02020603050405020304" pitchFamily="18" charset="0"/>
              <a:cs typeface="Times New Roman" panose="02020603050405020304" pitchFamily="18" charset="0"/>
            </a:endParaRPr>
          </a:p>
        </p:txBody>
      </p:sp>
      <p:cxnSp>
        <p:nvCxnSpPr>
          <p:cNvPr id="15" name="Прямая соединительная линия 14"/>
          <p:cNvCxnSpPr/>
          <p:nvPr/>
        </p:nvCxnSpPr>
        <p:spPr>
          <a:xfrm flipH="1">
            <a:off x="8208235" y="6850403"/>
            <a:ext cx="3983765" cy="0"/>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Рисунок 7">
            <a:extLst>
              <a:ext uri="{FF2B5EF4-FFF2-40B4-BE49-F238E27FC236}">
                <a16:creationId xmlns:a16="http://schemas.microsoft.com/office/drawing/2014/main" id="{CAF312AA-0E0B-4F70-888B-1F62EFC3E5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75" y="5974634"/>
            <a:ext cx="1973262"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Рисунок 8">
            <a:extLst>
              <a:ext uri="{FF2B5EF4-FFF2-40B4-BE49-F238E27FC236}">
                <a16:creationId xmlns:a16="http://schemas.microsoft.com/office/drawing/2014/main" id="{53CF89A3-A9F2-BAE6-EE82-E16682C10C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9" y="0"/>
            <a:ext cx="5568619" cy="6921421"/>
          </a:xfrm>
          <a:prstGeom prst="rect">
            <a:avLst/>
          </a:prstGeom>
        </p:spPr>
      </p:pic>
      <p:sp>
        <p:nvSpPr>
          <p:cNvPr id="16" name="Shape 232"/>
          <p:cNvSpPr/>
          <p:nvPr/>
        </p:nvSpPr>
        <p:spPr>
          <a:xfrm>
            <a:off x="500099" y="4822914"/>
            <a:ext cx="10208175" cy="741432"/>
          </a:xfrm>
          <a:prstGeom prst="parallelogram">
            <a:avLst>
              <a:gd name="adj" fmla="val 0"/>
            </a:avLst>
          </a:prstGeom>
          <a:solidFill>
            <a:srgbClr val="E0EFF1">
              <a:alpha val="35000"/>
            </a:srgbClr>
          </a:solidFill>
          <a:ln w="38100">
            <a:solidFill>
              <a:srgbClr val="002060"/>
            </a:solidFill>
            <a:prstDash val="solid"/>
          </a:ln>
        </p:spPr>
        <p:txBody>
          <a:bodyPr lIns="91440" tIns="45720" rIns="91440" bIns="45720" anchor="ctr"/>
          <a:lstStyle/>
          <a:p>
            <a:pPr marL="285750" indent="-285750">
              <a:buFont typeface="Arial" panose="020B0604020202020204" pitchFamily="34" charset="0"/>
              <a:buChar char="•"/>
            </a:pPr>
            <a:r>
              <a:rPr lang="ru-RU" altLang="ru-RU" sz="1600" dirty="0">
                <a:latin typeface="Times New Roman" panose="02020603050405020304" pitchFamily="18" charset="0"/>
                <a:cs typeface="Times New Roman" panose="02020603050405020304" pitchFamily="18" charset="0"/>
              </a:rPr>
              <a:t>Определения ВС РФ от 09.09.2022 № 309-ЭС22-15395, от 19.07.2021 № 304-ЭС21-10656;</a:t>
            </a:r>
          </a:p>
          <a:p>
            <a:pPr marL="285750" indent="-285750">
              <a:buFont typeface="Arial" panose="020B0604020202020204" pitchFamily="34" charset="0"/>
              <a:buChar char="•"/>
            </a:pPr>
            <a:r>
              <a:rPr lang="ru-RU" altLang="ru-RU" sz="1600" dirty="0">
                <a:latin typeface="Times New Roman" panose="02020603050405020304" pitchFamily="18" charset="0"/>
                <a:cs typeface="Times New Roman" panose="02020603050405020304" pitchFamily="18" charset="0"/>
              </a:rPr>
              <a:t>Письмо Минфина от 05.04.2023 № 24-06-07/30291 </a:t>
            </a:r>
            <a:endParaRPr lang="ru-RU" sz="1600" dirty="0"/>
          </a:p>
        </p:txBody>
      </p:sp>
    </p:spTree>
    <p:extLst>
      <p:ext uri="{BB962C8B-B14F-4D97-AF65-F5344CB8AC3E}">
        <p14:creationId xmlns:p14="http://schemas.microsoft.com/office/powerpoint/2010/main" val="332602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id="{53CF89A3-A9F2-BAE6-EE82-E16682C10C8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9" y="0"/>
            <a:ext cx="5568619" cy="6921421"/>
          </a:xfrm>
          <a:prstGeom prst="rect">
            <a:avLst/>
          </a:prstGeom>
        </p:spPr>
      </p:pic>
      <p:sp>
        <p:nvSpPr>
          <p:cNvPr id="18" name="Текст 2">
            <a:extLst>
              <a:ext uri="{FF2B5EF4-FFF2-40B4-BE49-F238E27FC236}">
                <a16:creationId xmlns:a16="http://schemas.microsoft.com/office/drawing/2014/main" id="{8682933F-DD03-46D6-935B-F83E91D74922}"/>
              </a:ext>
            </a:extLst>
          </p:cNvPr>
          <p:cNvSpPr txBox="1">
            <a:spLocks/>
          </p:cNvSpPr>
          <p:nvPr/>
        </p:nvSpPr>
        <p:spPr bwMode="auto">
          <a:xfrm>
            <a:off x="-34590" y="942264"/>
            <a:ext cx="12261180" cy="36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spcBef>
                <a:spcPct val="0"/>
              </a:spcBef>
            </a:pPr>
            <a:endParaRPr lang="ru-RU" altLang="ru-RU" sz="1800" i="1" dirty="0">
              <a:latin typeface="Times New Roman" panose="02020603050405020304" pitchFamily="18" charset="0"/>
              <a:ea typeface="Open Sans" panose="020B0606030504020204" pitchFamily="34" charset="0"/>
              <a:cs typeface="Times New Roman" panose="02020603050405020304" pitchFamily="18" charset="0"/>
            </a:endParaRPr>
          </a:p>
        </p:txBody>
      </p:sp>
      <p:sp>
        <p:nvSpPr>
          <p:cNvPr id="29" name="Прямоугольник 28"/>
          <p:cNvSpPr/>
          <p:nvPr/>
        </p:nvSpPr>
        <p:spPr>
          <a:xfrm>
            <a:off x="394645" y="1537577"/>
            <a:ext cx="11402710" cy="4154984"/>
          </a:xfrm>
          <a:prstGeom prst="rect">
            <a:avLst/>
          </a:prstGeom>
        </p:spPr>
        <p:txBody>
          <a:bodyPr wrap="square">
            <a:spAutoFit/>
          </a:bodyPr>
          <a:lstStyle/>
          <a:p>
            <a:r>
              <a:rPr lang="ru-RU" altLang="ru-RU" sz="2400" b="1" dirty="0">
                <a:latin typeface="Times New Roman" panose="02020603050405020304" pitchFamily="18" charset="0"/>
                <a:cs typeface="Times New Roman" panose="02020603050405020304" pitchFamily="18" charset="0"/>
              </a:rPr>
              <a:t>Довод жалобы: </a:t>
            </a:r>
            <a:r>
              <a:rPr lang="ru-RU" altLang="ru-RU" sz="2400" dirty="0">
                <a:latin typeface="Times New Roman" panose="02020603050405020304" pitchFamily="18" charset="0"/>
                <a:cs typeface="Times New Roman" panose="02020603050405020304" pitchFamily="18" charset="0"/>
              </a:rPr>
              <a:t>оператор электронной площадки отказал Заявителю в размещении документов в реестре участников закупок, аккредитованных на сайте Оператора электронной площадки.</a:t>
            </a:r>
          </a:p>
          <a:p>
            <a:endParaRPr lang="ru-RU" altLang="ru-RU" sz="2400" dirty="0">
              <a:latin typeface="Times New Roman" panose="02020603050405020304" pitchFamily="18" charset="0"/>
              <a:cs typeface="Times New Roman" panose="02020603050405020304" pitchFamily="18" charset="0"/>
            </a:endParaRPr>
          </a:p>
          <a:p>
            <a:r>
              <a:rPr lang="ru-RU" altLang="ru-RU" sz="2400" b="1" dirty="0">
                <a:latin typeface="Times New Roman" panose="02020603050405020304" pitchFamily="18" charset="0"/>
                <a:cs typeface="Times New Roman" panose="02020603050405020304" pitchFamily="18" charset="0"/>
              </a:rPr>
              <a:t>Пояснения оператора: </a:t>
            </a:r>
            <a:r>
              <a:rPr lang="ru-RU" altLang="ru-RU" sz="2400" dirty="0">
                <a:latin typeface="Times New Roman" panose="02020603050405020304" pitchFamily="18" charset="0"/>
                <a:cs typeface="Times New Roman" panose="02020603050405020304" pitchFamily="18" charset="0"/>
              </a:rPr>
              <a:t>Оператором принято решение об отказе в размещении документов по основанию не предоставления номера реестровой записи из соответствующего реестра по пункту 2 части 13 статьи 24.2 Закона о контрактной системе и позиции 14 раздела </a:t>
            </a:r>
            <a:r>
              <a:rPr lang="en-US" altLang="ru-RU" sz="2400" dirty="0">
                <a:latin typeface="Times New Roman" panose="02020603050405020304" pitchFamily="18" charset="0"/>
                <a:cs typeface="Times New Roman" panose="02020603050405020304" pitchFamily="18" charset="0"/>
              </a:rPr>
              <a:t>II </a:t>
            </a:r>
            <a:r>
              <a:rPr lang="ru-RU" altLang="ru-RU" sz="2400" dirty="0">
                <a:latin typeface="Times New Roman" panose="02020603050405020304" pitchFamily="18" charset="0"/>
                <a:cs typeface="Times New Roman" panose="02020603050405020304" pitchFamily="18" charset="0"/>
              </a:rPr>
              <a:t>приложения к Постановлению № 2571. </a:t>
            </a:r>
          </a:p>
          <a:p>
            <a:endParaRPr lang="ru-RU" altLang="ru-RU" sz="2400" dirty="0">
              <a:latin typeface="Times New Roman" panose="02020603050405020304" pitchFamily="18" charset="0"/>
              <a:cs typeface="Times New Roman" panose="02020603050405020304" pitchFamily="18" charset="0"/>
            </a:endParaRPr>
          </a:p>
          <a:p>
            <a:r>
              <a:rPr lang="ru-RU" altLang="ru-RU" sz="2400" u="sng" dirty="0">
                <a:latin typeface="Times New Roman" panose="02020603050405020304" pitchFamily="18" charset="0"/>
                <a:cs typeface="Times New Roman" panose="02020603050405020304" pitchFamily="18" charset="0"/>
              </a:rPr>
              <a:t>Заявителем в графе «Номер реестровой записи» указаны реестровые номера закупок</a:t>
            </a:r>
            <a:r>
              <a:rPr lang="ru-RU" altLang="ru-RU" sz="2400" dirty="0">
                <a:latin typeface="Times New Roman" panose="02020603050405020304" pitchFamily="18" charset="0"/>
                <a:cs typeface="Times New Roman" panose="02020603050405020304" pitchFamily="18" charset="0"/>
              </a:rPr>
              <a:t>, что не соответствует Постановлению № 2571.</a:t>
            </a:r>
          </a:p>
        </p:txBody>
      </p:sp>
      <p:sp>
        <p:nvSpPr>
          <p:cNvPr id="11" name="Прямоугольник 10"/>
          <p:cNvSpPr/>
          <p:nvPr/>
        </p:nvSpPr>
        <p:spPr>
          <a:xfrm>
            <a:off x="0" y="0"/>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ПРАВОПРИМЕНИТЕЛЬНАЯ ПРАКТИКА ПП РФ № 2571</a:t>
            </a:r>
          </a:p>
        </p:txBody>
      </p:sp>
      <p:sp>
        <p:nvSpPr>
          <p:cNvPr id="12" name="Прямоугольник 11"/>
          <p:cNvSpPr/>
          <p:nvPr/>
        </p:nvSpPr>
        <p:spPr>
          <a:xfrm>
            <a:off x="0" y="5942073"/>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dirty="0">
              <a:latin typeface="Times New Roman" panose="02020603050405020304" pitchFamily="18" charset="0"/>
              <a:cs typeface="Times New Roman" panose="02020603050405020304" pitchFamily="18" charset="0"/>
            </a:endParaRPr>
          </a:p>
        </p:txBody>
      </p:sp>
      <p:cxnSp>
        <p:nvCxnSpPr>
          <p:cNvPr id="15" name="Прямая соединительная линия 14"/>
          <p:cNvCxnSpPr/>
          <p:nvPr/>
        </p:nvCxnSpPr>
        <p:spPr>
          <a:xfrm flipH="1">
            <a:off x="8208235" y="6850403"/>
            <a:ext cx="3983765" cy="0"/>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Рисунок 7">
            <a:extLst>
              <a:ext uri="{FF2B5EF4-FFF2-40B4-BE49-F238E27FC236}">
                <a16:creationId xmlns:a16="http://schemas.microsoft.com/office/drawing/2014/main" id="{CAF312AA-0E0B-4F70-888B-1F62EFC3E5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475" y="5974634"/>
            <a:ext cx="1973262"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hape 223"/>
          <p:cNvSpPr txBox="1"/>
          <p:nvPr/>
        </p:nvSpPr>
        <p:spPr>
          <a:xfrm>
            <a:off x="0" y="932723"/>
            <a:ext cx="12192000" cy="400110"/>
          </a:xfrm>
          <a:prstGeom prst="rect">
            <a:avLst/>
          </a:prstGeom>
          <a:noFill/>
        </p:spPr>
        <p:txBody>
          <a:bodyPr wrap="square" lIns="91440" tIns="45720" rIns="91440" bIns="45720">
            <a:spAutoFit/>
          </a:bodyPr>
          <a:lstStyle/>
          <a:p>
            <a:r>
              <a:rPr lang="ru-RU" sz="2000" b="1" dirty="0">
                <a:latin typeface="Times New Roman"/>
                <a:ea typeface="Times New Roman"/>
                <a:cs typeface="Times New Roman"/>
              </a:rPr>
              <a:t>Решение ФАС России от 25.05.2022 по делу № 23/44/99/43 (№ 0162200011823001023)</a:t>
            </a:r>
          </a:p>
        </p:txBody>
      </p:sp>
      <p:sp>
        <p:nvSpPr>
          <p:cNvPr id="13" name="Shape 224"/>
          <p:cNvSpPr/>
          <p:nvPr/>
        </p:nvSpPr>
        <p:spPr>
          <a:xfrm>
            <a:off x="0" y="1332833"/>
            <a:ext cx="6096000" cy="0"/>
          </a:xfrm>
          <a:prstGeom prst="line">
            <a:avLst/>
          </a:prstGeom>
          <a:ln w="38100">
            <a:solidFill>
              <a:srgbClr val="10253F"/>
            </a:solidFill>
            <a:prstDash val="solid"/>
          </a:ln>
        </p:spPr>
        <p:style>
          <a:lnRef idx="0">
            <a:scrgbClr r="0" g="0" b="0"/>
          </a:lnRef>
          <a:fillRef idx="0">
            <a:schemeClr val="accent1"/>
          </a:fillRef>
          <a:effectRef idx="0">
            <a:scrgbClr r="0" g="0" b="0"/>
          </a:effectRef>
          <a:fontRef idx="none"/>
        </p:style>
        <p:txBody>
          <a:bodyPr/>
          <a:lstStyle/>
          <a:p>
            <a:endParaRPr lang="ru-RU"/>
          </a:p>
        </p:txBody>
      </p:sp>
    </p:spTree>
    <p:extLst>
      <p:ext uri="{BB962C8B-B14F-4D97-AF65-F5344CB8AC3E}">
        <p14:creationId xmlns:p14="http://schemas.microsoft.com/office/powerpoint/2010/main" val="550557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id="{53CF89A3-A9F2-BAE6-EE82-E16682C10C8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9" y="0"/>
            <a:ext cx="5568619" cy="6921421"/>
          </a:xfrm>
          <a:prstGeom prst="rect">
            <a:avLst/>
          </a:prstGeom>
        </p:spPr>
      </p:pic>
      <p:sp>
        <p:nvSpPr>
          <p:cNvPr id="18" name="Текст 2">
            <a:extLst>
              <a:ext uri="{FF2B5EF4-FFF2-40B4-BE49-F238E27FC236}">
                <a16:creationId xmlns:a16="http://schemas.microsoft.com/office/drawing/2014/main" id="{8682933F-DD03-46D6-935B-F83E91D74922}"/>
              </a:ext>
            </a:extLst>
          </p:cNvPr>
          <p:cNvSpPr txBox="1">
            <a:spLocks/>
          </p:cNvSpPr>
          <p:nvPr/>
        </p:nvSpPr>
        <p:spPr bwMode="auto">
          <a:xfrm>
            <a:off x="-34590" y="942264"/>
            <a:ext cx="12261180" cy="368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fontAlgn="base">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fontAlgn="base">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fontAlgn="base">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fontAlgn="base">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spcBef>
                <a:spcPct val="0"/>
              </a:spcBef>
            </a:pPr>
            <a:endParaRPr lang="ru-RU" altLang="ru-RU" sz="1800" i="1" dirty="0">
              <a:latin typeface="Times New Roman" panose="02020603050405020304" pitchFamily="18" charset="0"/>
              <a:ea typeface="Open Sans" panose="020B0606030504020204" pitchFamily="34" charset="0"/>
              <a:cs typeface="Times New Roman" panose="02020603050405020304" pitchFamily="18" charset="0"/>
            </a:endParaRPr>
          </a:p>
        </p:txBody>
      </p:sp>
      <p:sp>
        <p:nvSpPr>
          <p:cNvPr id="29" name="Прямоугольник 28"/>
          <p:cNvSpPr/>
          <p:nvPr/>
        </p:nvSpPr>
        <p:spPr>
          <a:xfrm>
            <a:off x="273460" y="1358811"/>
            <a:ext cx="11402710" cy="5909310"/>
          </a:xfrm>
          <a:prstGeom prst="rect">
            <a:avLst/>
          </a:prstGeom>
        </p:spPr>
        <p:txBody>
          <a:bodyPr wrap="square">
            <a:spAutoFit/>
          </a:bodyPr>
          <a:lstStyle/>
          <a:p>
            <a:r>
              <a:rPr lang="ru-RU" altLang="ru-RU" sz="1400" b="1" dirty="0">
                <a:latin typeface="Times New Roman" panose="02020603050405020304" pitchFamily="18" charset="0"/>
                <a:cs typeface="Times New Roman" panose="02020603050405020304" pitchFamily="18" charset="0"/>
              </a:rPr>
              <a:t>Объект закупки: </a:t>
            </a:r>
            <a:r>
              <a:rPr lang="ru-RU" altLang="ru-RU" sz="1400" dirty="0">
                <a:latin typeface="Times New Roman" panose="02020603050405020304" pitchFamily="18" charset="0"/>
                <a:cs typeface="Times New Roman" panose="02020603050405020304" pitchFamily="18" charset="0"/>
              </a:rPr>
              <a:t>поставка многофункциональных устройств (МФУ) для оснащения пунктов проведения экзамена при проведении ЕГЭ в Новосибирской области.</a:t>
            </a:r>
          </a:p>
          <a:p>
            <a:r>
              <a:rPr lang="ru-RU" altLang="ru-RU" sz="1400" b="1" dirty="0">
                <a:latin typeface="Times New Roman" panose="02020603050405020304" pitchFamily="18" charset="0"/>
                <a:cs typeface="Times New Roman" panose="02020603050405020304" pitchFamily="18" charset="0"/>
              </a:rPr>
              <a:t>Начальная (максимальная) цена контракта</a:t>
            </a:r>
            <a:r>
              <a:rPr lang="ru-RU" altLang="ru-RU" sz="1400" dirty="0">
                <a:latin typeface="Times New Roman" panose="02020603050405020304" pitchFamily="18" charset="0"/>
                <a:cs typeface="Times New Roman" panose="02020603050405020304" pitchFamily="18" charset="0"/>
              </a:rPr>
              <a:t>: 49 770 000 руб. </a:t>
            </a:r>
          </a:p>
          <a:p>
            <a:r>
              <a:rPr lang="ru-RU" altLang="ru-RU" sz="1400" b="1" dirty="0">
                <a:latin typeface="Times New Roman" panose="02020603050405020304" pitchFamily="18" charset="0"/>
                <a:cs typeface="Times New Roman" panose="02020603050405020304" pitchFamily="18" charset="0"/>
              </a:rPr>
              <a:t>Довод обращения: </a:t>
            </a:r>
            <a:r>
              <a:rPr lang="ru-RU" altLang="ru-RU" sz="1400" dirty="0">
                <a:latin typeface="Times New Roman" panose="02020603050405020304" pitchFamily="18" charset="0"/>
                <a:cs typeface="Times New Roman" panose="02020603050405020304" pitchFamily="18" charset="0"/>
              </a:rPr>
              <a:t>Оператором</a:t>
            </a:r>
            <a:r>
              <a:rPr lang="ru-RU" altLang="ru-RU" sz="1400" b="1" dirty="0">
                <a:latin typeface="Times New Roman" panose="02020603050405020304" pitchFamily="18" charset="0"/>
                <a:cs typeface="Times New Roman" panose="02020603050405020304" pitchFamily="18" charset="0"/>
              </a:rPr>
              <a:t> </a:t>
            </a:r>
            <a:r>
              <a:rPr lang="ru-RU" altLang="ru-RU" sz="1400" dirty="0">
                <a:latin typeface="Times New Roman" panose="02020603050405020304" pitchFamily="18" charset="0"/>
                <a:cs typeface="Times New Roman" panose="02020603050405020304" pitchFamily="18" charset="0"/>
              </a:rPr>
              <a:t>неправомерно направлена заявка Участника Заказчику, поскольку документы, представленные Участником в качестве подтверждения наличия опыта по дополнительным требованиям </a:t>
            </a:r>
          </a:p>
          <a:p>
            <a:endParaRPr lang="ru-RU" altLang="ru-RU" sz="1400" dirty="0">
              <a:latin typeface="Times New Roman" panose="02020603050405020304" pitchFamily="18" charset="0"/>
              <a:cs typeface="Times New Roman" panose="02020603050405020304" pitchFamily="18" charset="0"/>
            </a:endParaRPr>
          </a:p>
          <a:p>
            <a:pPr algn="just"/>
            <a:r>
              <a:rPr lang="ru-RU" altLang="ru-RU" sz="1400" dirty="0">
                <a:latin typeface="Times New Roman" panose="02020603050405020304" pitchFamily="18" charset="0"/>
                <a:cs typeface="Times New Roman" panose="02020603050405020304" pitchFamily="18" charset="0"/>
              </a:rPr>
              <a:t>Согласно Протоколу заявка Участника признана не соответствующей требованиям извещения о проведении Аукциона на основании  следующего: «Несоответствие участника закупки требованиям, установленным в извещении об осуществлении закупки в соответствии с ч. 2.1 ст. 31 Закона № 44-ФЗ (Отклонение по п. 3 ч. 12 ст. 48 Закона № 44-ФЗ) – направляемые оператором электронной площадки путем информационного взаимодействия с единой информационной системой согласно п.2 ч.6 ст.43 Федерального закона от 05.04.2013 года № 44-ФЗ не соответствуют требованиям, установленным в извещении об осуществлении закупки, а именно: стоимость исполненных обязательств по контрактам 1010506668019000032, 1272103115019000049, 1540601225319000069, 1770675292919000012, 1770680830721000102, 1772209336719000018, 1772209336719000064 составляет менее двадцати процентов начальной (максимальной) цены контракта, что не соответствует ч. 2.1 ст. 31 Федерального закона от 05.04.2013 года № 44-ФЗ и п. 4 требований к содержанию, составу заявки на участие в закупке».</a:t>
            </a:r>
          </a:p>
          <a:p>
            <a:endParaRPr lang="ru-RU" altLang="ru-RU" sz="1400" dirty="0">
              <a:latin typeface="Times New Roman" panose="02020603050405020304" pitchFamily="18" charset="0"/>
              <a:cs typeface="Times New Roman" panose="02020603050405020304" pitchFamily="18" charset="0"/>
            </a:endParaRPr>
          </a:p>
          <a:p>
            <a:pPr algn="just"/>
            <a:r>
              <a:rPr lang="ru-RU" altLang="ru-RU" sz="1400" dirty="0">
                <a:latin typeface="Times New Roman" panose="02020603050405020304" pitchFamily="18" charset="0"/>
                <a:cs typeface="Times New Roman" panose="02020603050405020304" pitchFamily="18" charset="0"/>
              </a:rPr>
              <a:t>Вместе с тем, исходя из системного толкования подпункта «в» пункта 4 Постановления № 2751 следует, что при рассмотрении информации и документов, предусмотренных пунктами 2 и 3 Правил взаимодействия, участников оператор электронной площадки принимает в качестве подтверждающих документов один исполненный контракт, заключенный в соответствии с Законом о контрактной системе или договор, заключенный в соответствии с Законом о закупках.</a:t>
            </a:r>
          </a:p>
          <a:p>
            <a:endParaRPr lang="ru-RU" altLang="ru-RU" sz="1400" dirty="0">
              <a:latin typeface="Times New Roman" panose="02020603050405020304" pitchFamily="18" charset="0"/>
              <a:cs typeface="Times New Roman" panose="02020603050405020304" pitchFamily="18" charset="0"/>
            </a:endParaRPr>
          </a:p>
          <a:p>
            <a:r>
              <a:rPr lang="ru-RU" altLang="ru-RU" sz="1400" b="1" dirty="0">
                <a:latin typeface="Times New Roman" panose="02020603050405020304" pitchFamily="18" charset="0"/>
                <a:cs typeface="Times New Roman" panose="02020603050405020304" pitchFamily="18" charset="0"/>
              </a:rPr>
              <a:t>Решение Комиссии: </a:t>
            </a:r>
            <a:r>
              <a:rPr lang="ru-RU" altLang="ru-RU" sz="1400" dirty="0">
                <a:latin typeface="Times New Roman" panose="02020603050405020304" pitchFamily="18" charset="0"/>
                <a:cs typeface="Times New Roman" panose="02020603050405020304" pitchFamily="18" charset="0"/>
              </a:rPr>
              <a:t>Признать в действиях Оператора электронной площадки нарушение части 13 статьи 24.1 Закона о контрактной системе.</a:t>
            </a:r>
          </a:p>
          <a:p>
            <a:endParaRPr lang="ru-RU" altLang="ru-RU" sz="1400" dirty="0">
              <a:latin typeface="Times New Roman" panose="02020603050405020304" pitchFamily="18" charset="0"/>
              <a:cs typeface="Times New Roman" panose="02020603050405020304" pitchFamily="18" charset="0"/>
            </a:endParaRPr>
          </a:p>
          <a:p>
            <a:endParaRPr lang="ru-RU" altLang="ru-RU" sz="1400" dirty="0">
              <a:latin typeface="Times New Roman" panose="02020603050405020304" pitchFamily="18" charset="0"/>
              <a:cs typeface="Times New Roman" panose="02020603050405020304" pitchFamily="18" charset="0"/>
            </a:endParaRPr>
          </a:p>
          <a:p>
            <a:endParaRPr lang="ru-RU" altLang="ru-RU" sz="1400" dirty="0">
              <a:latin typeface="Times New Roman" panose="02020603050405020304" pitchFamily="18" charset="0"/>
              <a:cs typeface="Times New Roman" panose="02020603050405020304" pitchFamily="18" charset="0"/>
            </a:endParaRPr>
          </a:p>
          <a:p>
            <a:endParaRPr lang="ru-RU" altLang="ru-RU" sz="1400" dirty="0">
              <a:latin typeface="Times New Roman" panose="02020603050405020304" pitchFamily="18" charset="0"/>
              <a:cs typeface="Times New Roman" panose="02020603050405020304" pitchFamily="18" charset="0"/>
            </a:endParaRPr>
          </a:p>
          <a:p>
            <a:endParaRPr lang="ru-RU" altLang="ru-RU" sz="1400" dirty="0">
              <a:latin typeface="Times New Roman" panose="02020603050405020304" pitchFamily="18" charset="0"/>
              <a:cs typeface="Times New Roman" panose="02020603050405020304" pitchFamily="18" charset="0"/>
            </a:endParaRPr>
          </a:p>
          <a:p>
            <a:endParaRPr lang="ru-RU" altLang="ru-RU" sz="1400" dirty="0">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0" y="0"/>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a:latin typeface="Times New Roman" panose="02020603050405020304" pitchFamily="18" charset="0"/>
                <a:cs typeface="Times New Roman" panose="02020603050405020304" pitchFamily="18" charset="0"/>
              </a:rPr>
              <a:t>ПРАВОПРИМЕНИТЕЛЬНАЯ ПРАКТИКА ПП РФ № 2571</a:t>
            </a:r>
          </a:p>
        </p:txBody>
      </p:sp>
      <p:sp>
        <p:nvSpPr>
          <p:cNvPr id="12" name="Прямоугольник 11"/>
          <p:cNvSpPr/>
          <p:nvPr/>
        </p:nvSpPr>
        <p:spPr>
          <a:xfrm>
            <a:off x="0" y="5942073"/>
            <a:ext cx="12192000" cy="932723"/>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800" dirty="0">
              <a:latin typeface="Times New Roman" panose="02020603050405020304" pitchFamily="18" charset="0"/>
              <a:cs typeface="Times New Roman" panose="02020603050405020304" pitchFamily="18" charset="0"/>
            </a:endParaRPr>
          </a:p>
        </p:txBody>
      </p:sp>
      <p:cxnSp>
        <p:nvCxnSpPr>
          <p:cNvPr id="15" name="Прямая соединительная линия 14"/>
          <p:cNvCxnSpPr/>
          <p:nvPr/>
        </p:nvCxnSpPr>
        <p:spPr>
          <a:xfrm flipH="1">
            <a:off x="8208235" y="6850403"/>
            <a:ext cx="3983765" cy="0"/>
          </a:xfrm>
          <a:prstGeom prst="line">
            <a:avLst/>
          </a:prstGeom>
          <a:ln w="5715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17" name="Рисунок 7">
            <a:extLst>
              <a:ext uri="{FF2B5EF4-FFF2-40B4-BE49-F238E27FC236}">
                <a16:creationId xmlns:a16="http://schemas.microsoft.com/office/drawing/2014/main" id="{CAF312AA-0E0B-4F70-888B-1F62EFC3E5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475" y="5974634"/>
            <a:ext cx="1973262"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hape 223"/>
          <p:cNvSpPr txBox="1"/>
          <p:nvPr/>
        </p:nvSpPr>
        <p:spPr>
          <a:xfrm>
            <a:off x="0" y="932723"/>
            <a:ext cx="12192000" cy="400110"/>
          </a:xfrm>
          <a:prstGeom prst="rect">
            <a:avLst/>
          </a:prstGeom>
          <a:noFill/>
        </p:spPr>
        <p:txBody>
          <a:bodyPr wrap="square" lIns="91440" tIns="45720" rIns="91440" bIns="45720">
            <a:spAutoFit/>
          </a:bodyPr>
          <a:lstStyle/>
          <a:p>
            <a:r>
              <a:rPr lang="ru-RU" sz="2000" b="1" dirty="0">
                <a:latin typeface="Times New Roman"/>
                <a:ea typeface="Times New Roman"/>
                <a:cs typeface="Times New Roman"/>
              </a:rPr>
              <a:t>Решение ФАС России от 15.03.2022 по делу по делу П-89/22 (№ 0851200000622000036)</a:t>
            </a:r>
          </a:p>
        </p:txBody>
      </p:sp>
      <p:sp>
        <p:nvSpPr>
          <p:cNvPr id="13" name="Shape 224"/>
          <p:cNvSpPr/>
          <p:nvPr/>
        </p:nvSpPr>
        <p:spPr>
          <a:xfrm>
            <a:off x="0" y="1332833"/>
            <a:ext cx="6096000" cy="0"/>
          </a:xfrm>
          <a:prstGeom prst="line">
            <a:avLst/>
          </a:prstGeom>
          <a:ln w="38100">
            <a:solidFill>
              <a:srgbClr val="10253F"/>
            </a:solidFill>
            <a:prstDash val="solid"/>
          </a:ln>
        </p:spPr>
        <p:style>
          <a:lnRef idx="0">
            <a:scrgbClr r="0" g="0" b="0"/>
          </a:lnRef>
          <a:fillRef idx="0">
            <a:schemeClr val="accent1"/>
          </a:fillRef>
          <a:effectRef idx="0">
            <a:scrgbClr r="0" g="0" b="0"/>
          </a:effectRef>
          <a:fontRef idx="none"/>
        </p:style>
        <p:txBody>
          <a:bodyPr/>
          <a:lstStyle/>
          <a:p>
            <a:endParaRPr lang="ru-RU"/>
          </a:p>
        </p:txBody>
      </p:sp>
    </p:spTree>
    <p:extLst>
      <p:ext uri="{BB962C8B-B14F-4D97-AF65-F5344CB8AC3E}">
        <p14:creationId xmlns:p14="http://schemas.microsoft.com/office/powerpoint/2010/main" val="387731312"/>
      </p:ext>
    </p:extLst>
  </p:cSld>
  <p:clrMapOvr>
    <a:masterClrMapping/>
  </p:clrMapOvr>
</p:sld>
</file>

<file path=ppt/theme/theme1.xml><?xml version="1.0" encoding="utf-8"?>
<a:theme xmlns:a="http://schemas.openxmlformats.org/drawingml/2006/main" name="1_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majorFont>
      <a:minorFont>
        <a:latin typeface="Calibri"/>
        <a:ea typeface=""/>
        <a:cs typeface=""/>
      </a:minorFont>
    </a:fontScheme>
    <a:fmtScheme name="Стандартная">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gradFill>
        <a:gradFill>
          <a:gsLst>
            <a:gs pos="0">
              <a:schemeClr val="phClr">
                <a:shade val="51000"/>
                <a:satMod val="130000"/>
              </a:schemeClr>
            </a:gs>
            <a:gs pos="80000">
              <a:schemeClr val="phClr">
                <a:shade val="93000"/>
                <a:satMod val="130000"/>
              </a:schemeClr>
            </a:gs>
            <a:gs pos="100000">
              <a:schemeClr val="phClr">
                <a:shade val="94000"/>
                <a:satMod val="135000"/>
              </a:schemeClr>
            </a:gs>
          </a:gsLst>
        </a:gradFill>
      </a:fillStyleLst>
      <a:lnStyleLst>
        <a:ln w="9525">
          <a:solidFill>
            <a:schemeClr val="phClr">
              <a:shade val="95000"/>
              <a:satMod val="105000"/>
            </a:schemeClr>
          </a:solidFill>
          <a:prstDash val="solid"/>
        </a:ln>
        <a:ln w="25400">
          <a:solidFill>
            <a:schemeClr val="phClr"/>
          </a:solidFill>
          <a:prstDash val="solid"/>
        </a:ln>
        <a:ln w="38100">
          <a:solidFill>
            <a:schemeClr val="phClr"/>
          </a:solidFill>
          <a:prstDash val="solid"/>
        </a:ln>
      </a:lnStyleLst>
      <a:effectStyleLst>
        <a:effectStyle>
          <a:effectLst>
            <a:outerShdw>
              <a:srgbClr val="000000">
                <a:alpha val="38000"/>
              </a:srgbClr>
            </a:outerShdw>
          </a:effectLst>
        </a:effectStyle>
        <a:effectStyle>
          <a:effectLst>
            <a:outerShdw>
              <a:srgbClr val="000000">
                <a:alpha val="35000"/>
              </a:srgbClr>
            </a:outerShdw>
          </a:effectLst>
        </a:effectStyle>
        <a:effectStyle>
          <a:effectLst>
            <a:outerShdw>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gradFill>
        <a:gradFill>
          <a:gsLst>
            <a:gs pos="0">
              <a:schemeClr val="phClr">
                <a:tint val="80000"/>
                <a:satMod val="300000"/>
              </a:schemeClr>
            </a:gs>
            <a:gs pos="100000">
              <a:schemeClr val="phClr">
                <a:shade val="30000"/>
                <a:satMod val="200000"/>
              </a:schemeClr>
            </a:gs>
          </a:gsLst>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Normal.dotm</Template>
  <TotalTime>3420</TotalTime>
  <Words>3342</Words>
  <Application>Microsoft Office PowerPoint</Application>
  <DocSecurity>0</DocSecurity>
  <PresentationFormat>Широкоэкранный</PresentationFormat>
  <Paragraphs>183</Paragraphs>
  <Slides>17</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Arial</vt:lpstr>
      <vt:lpstr>Calibri</vt:lpstr>
      <vt:lpstr>Times New Roman</vt:lpstr>
      <vt:lpstr>1_Тема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Дмитрий Бомбырь</dc:creator>
  <cp:lastModifiedBy>Дмитрий Бомбырь</cp:lastModifiedBy>
  <cp:revision>46</cp:revision>
  <dcterms:modified xsi:type="dcterms:W3CDTF">2023-09-25T18:18:37Z</dcterms:modified>
</cp:coreProperties>
</file>