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69" r:id="rId3"/>
    <p:sldId id="275" r:id="rId4"/>
    <p:sldId id="273" r:id="rId5"/>
    <p:sldId id="262" r:id="rId6"/>
    <p:sldId id="257" r:id="rId7"/>
    <p:sldId id="265" r:id="rId8"/>
    <p:sldId id="263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D35"/>
    <a:srgbClr val="4CB893"/>
    <a:srgbClr val="31859C"/>
    <a:srgbClr val="259E3B"/>
    <a:srgbClr val="1D9E34"/>
    <a:srgbClr val="8ACB55"/>
    <a:srgbClr val="EFE810"/>
    <a:srgbClr val="6E00FC"/>
    <a:srgbClr val="26AEEC"/>
    <a:srgbClr val="C5C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F3418-E737-40BF-A0DB-AE0432EE8D5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FC7C9-52C1-4102-B008-22C3D60D7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FC7C9-52C1-4102-B008-22C3D60D772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12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FC7C9-52C1-4102-B008-22C3D60D772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EB68-EE18-4177-886D-3D0294BC992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8528-A356-4A4E-8A6D-87792D4B6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2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EB68-EE18-4177-886D-3D0294BC992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8528-A356-4A4E-8A6D-87792D4B6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4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EB68-EE18-4177-886D-3D0294BC992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8528-A356-4A4E-8A6D-87792D4B6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97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log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33375"/>
            <a:ext cx="1762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333375"/>
            <a:ext cx="13620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25" y="2276475"/>
            <a:ext cx="4289425" cy="44418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2276475"/>
            <a:ext cx="4103688" cy="15128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611188" y="5229225"/>
            <a:ext cx="4135437" cy="50323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6010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EB68-EE18-4177-886D-3D0294BC992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8528-A356-4A4E-8A6D-87792D4B6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EB68-EE18-4177-886D-3D0294BC992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8528-A356-4A4E-8A6D-87792D4B6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47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EB68-EE18-4177-886D-3D0294BC992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8528-A356-4A4E-8A6D-87792D4B6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6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EB68-EE18-4177-886D-3D0294BC992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8528-A356-4A4E-8A6D-87792D4B6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5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EB68-EE18-4177-886D-3D0294BC992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8528-A356-4A4E-8A6D-87792D4B6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7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EB68-EE18-4177-886D-3D0294BC992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8528-A356-4A4E-8A6D-87792D4B6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EB68-EE18-4177-886D-3D0294BC992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8528-A356-4A4E-8A6D-87792D4B6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00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EB68-EE18-4177-886D-3D0294BC992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8528-A356-4A4E-8A6D-87792D4B6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8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EB68-EE18-4177-886D-3D0294BC992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C8528-A356-4A4E-8A6D-87792D4B6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6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4"/>
          <p:cNvSpPr txBox="1">
            <a:spLocks noChangeArrowheads="1"/>
          </p:cNvSpPr>
          <p:nvPr/>
        </p:nvSpPr>
        <p:spPr>
          <a:xfrm>
            <a:off x="585788" y="1484313"/>
            <a:ext cx="5181600" cy="158464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>
              <a:defRPr/>
            </a:pPr>
            <a:r>
              <a:rPr lang="ru-RU" altLang="ru-RU" kern="0" dirty="0" smtClean="0"/>
              <a:t> </a:t>
            </a:r>
            <a:br>
              <a:rPr lang="ru-RU" altLang="ru-RU" kern="0" dirty="0" smtClean="0"/>
            </a:br>
            <a:r>
              <a:rPr lang="ru-RU" altLang="ru-RU" kern="0" dirty="0" smtClean="0"/>
              <a:t>Совместный продукт ПАО Сбербанк </a:t>
            </a:r>
            <a:br>
              <a:rPr lang="ru-RU" altLang="ru-RU" kern="0" dirty="0" smtClean="0"/>
            </a:br>
            <a:r>
              <a:rPr lang="ru-RU" altLang="ru-RU" kern="0" dirty="0" smtClean="0"/>
              <a:t>и АО «Сбербанк-АСТ» </a:t>
            </a:r>
          </a:p>
          <a:p>
            <a:pPr eaLnBrk="1" hangingPunct="1">
              <a:defRPr/>
            </a:pPr>
            <a:endParaRPr lang="ru-RU" altLang="ru-RU" sz="3200" kern="0" dirty="0" smtClean="0"/>
          </a:p>
          <a:p>
            <a:pPr eaLnBrk="1" hangingPunct="1">
              <a:defRPr/>
            </a:pPr>
            <a:r>
              <a:rPr lang="ru-RU" altLang="ru-RU" sz="3200" kern="0" dirty="0" smtClean="0"/>
              <a:t>Электронные банковские гарантии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309634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270" y="-305147"/>
            <a:ext cx="3291858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28184" y="6093296"/>
            <a:ext cx="129614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374" y="3081230"/>
            <a:ext cx="646148" cy="7155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73" y="260648"/>
            <a:ext cx="8229600" cy="34605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</a:rPr>
              <a:t>Подход к предоставлению услуги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9592" y="2599284"/>
            <a:ext cx="1044590" cy="4570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defTabSz="85527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Оформление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заявки на гарантию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0075" y="2661471"/>
            <a:ext cx="1177881" cy="3046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defTabSz="85527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Выдача 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гарантии</a:t>
            </a:r>
          </a:p>
        </p:txBody>
      </p:sp>
      <p:pic>
        <p:nvPicPr>
          <p:cNvPr id="11" name="Изображение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410" y="3193754"/>
            <a:ext cx="678598" cy="6158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08968" y="2604680"/>
            <a:ext cx="1394183" cy="4570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defTabSz="85527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Выставление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редодобренного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лимита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03761" y="2613061"/>
            <a:ext cx="1386134" cy="4570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defTabSz="85527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Решение об участии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аукционе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558" y="732888"/>
            <a:ext cx="515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Классический подход всех банков</a:t>
            </a:r>
            <a:endParaRPr lang="ru-RU" b="1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724661" y="1561009"/>
            <a:ext cx="433175" cy="463976"/>
            <a:chOff x="1008049" y="3626238"/>
            <a:chExt cx="763670" cy="1045980"/>
          </a:xfrm>
        </p:grpSpPr>
        <p:pic>
          <p:nvPicPr>
            <p:cNvPr id="27" name="Изображение 12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049" y="3626238"/>
              <a:ext cx="705978" cy="97453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8" name="Изображение 1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273" y="3661814"/>
              <a:ext cx="705978" cy="97453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9" name="Изображение 12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5741" y="3697684"/>
              <a:ext cx="705978" cy="974534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0" name="TextBox 29"/>
          <p:cNvSpPr txBox="1"/>
          <p:nvPr/>
        </p:nvSpPr>
        <p:spPr>
          <a:xfrm>
            <a:off x="1115616" y="1129973"/>
            <a:ext cx="1488145" cy="3046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pPr defTabSz="85527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Оформление заявки на гарантию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2452528" y="1656901"/>
            <a:ext cx="302466" cy="238127"/>
          </a:xfrm>
          <a:prstGeom prst="chevron">
            <a:avLst/>
          </a:prstGeom>
          <a:solidFill>
            <a:srgbClr val="742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27" tIns="42764" rIns="85527" bIns="42764" rtlCol="0" anchor="ctr"/>
          <a:lstStyle/>
          <a:p>
            <a:pPr algn="ctr" defTabSz="855271" fontAlgn="auto">
              <a:spcBef>
                <a:spcPts val="0"/>
              </a:spcBef>
              <a:spcAft>
                <a:spcPts val="0"/>
              </a:spcAft>
            </a:pPr>
            <a:endParaRPr lang="ru-RU" sz="1700">
              <a:solidFill>
                <a:srgbClr val="742DF8"/>
              </a:solidFill>
            </a:endParaRPr>
          </a:p>
        </p:txBody>
      </p:sp>
      <p:pic>
        <p:nvPicPr>
          <p:cNvPr id="32" name="Изображение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236" y="1554651"/>
            <a:ext cx="749699" cy="47303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777632" y="1124563"/>
            <a:ext cx="1253998" cy="3046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pPr defTabSz="85527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Принятие решения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98516" y="1132496"/>
            <a:ext cx="1518592" cy="3046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pPr defTabSz="85527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Оформление документов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7595" y="2138914"/>
            <a:ext cx="573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Наш подход к предоставлению услуги</a:t>
            </a:r>
            <a:endParaRPr lang="ru-RU" b="1" dirty="0"/>
          </a:p>
        </p:txBody>
      </p:sp>
      <p:pic>
        <p:nvPicPr>
          <p:cNvPr id="1026" name="Picture 2" descr="https://flytothesky.ru/wp-content/uploads/2014/05/42344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778" y="1511282"/>
            <a:ext cx="668788" cy="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348938" y="3774904"/>
            <a:ext cx="1397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 минут</a:t>
            </a:r>
            <a:endParaRPr lang="ru-RU" sz="1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760075" y="3758836"/>
            <a:ext cx="163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 2-х часов</a:t>
            </a:r>
            <a:endParaRPr lang="ru-RU" sz="1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071145" y="3768748"/>
            <a:ext cx="194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 про-активном режиме, без участия клиента</a:t>
            </a:r>
            <a:endParaRPr lang="ru-RU" sz="1200" b="1" dirty="0"/>
          </a:p>
        </p:txBody>
      </p:sp>
      <p:sp>
        <p:nvSpPr>
          <p:cNvPr id="47" name="Нашивка 46"/>
          <p:cNvSpPr/>
          <p:nvPr/>
        </p:nvSpPr>
        <p:spPr>
          <a:xfrm>
            <a:off x="3800749" y="1656901"/>
            <a:ext cx="302466" cy="238127"/>
          </a:xfrm>
          <a:prstGeom prst="chevron">
            <a:avLst/>
          </a:prstGeom>
          <a:solidFill>
            <a:srgbClr val="742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27" tIns="42764" rIns="85527" bIns="42764" rtlCol="0" anchor="ctr"/>
          <a:lstStyle/>
          <a:p>
            <a:pPr algn="ctr" defTabSz="855271" fontAlgn="auto">
              <a:spcBef>
                <a:spcPts val="0"/>
              </a:spcBef>
              <a:spcAft>
                <a:spcPts val="0"/>
              </a:spcAft>
            </a:pPr>
            <a:endParaRPr lang="ru-RU" sz="17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4423813" y="1561009"/>
            <a:ext cx="433175" cy="463976"/>
            <a:chOff x="1008049" y="3626238"/>
            <a:chExt cx="763670" cy="1045980"/>
          </a:xfrm>
        </p:grpSpPr>
        <p:pic>
          <p:nvPicPr>
            <p:cNvPr id="49" name="Изображение 12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049" y="3626238"/>
              <a:ext cx="705978" cy="97453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0" name="Изображение 1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273" y="3661814"/>
              <a:ext cx="705978" cy="97453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1" name="Изображение 12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5741" y="3697684"/>
              <a:ext cx="705978" cy="974534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52" name="Нашивка 51"/>
          <p:cNvSpPr/>
          <p:nvPr/>
        </p:nvSpPr>
        <p:spPr>
          <a:xfrm>
            <a:off x="5244193" y="1698359"/>
            <a:ext cx="302466" cy="238127"/>
          </a:xfrm>
          <a:prstGeom prst="chevron">
            <a:avLst/>
          </a:prstGeom>
          <a:solidFill>
            <a:srgbClr val="742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27" tIns="42764" rIns="85527" bIns="42764" rtlCol="0" anchor="ctr"/>
          <a:lstStyle/>
          <a:p>
            <a:pPr algn="ctr" defTabSz="855271" fontAlgn="auto">
              <a:spcBef>
                <a:spcPts val="0"/>
              </a:spcBef>
              <a:spcAft>
                <a:spcPts val="0"/>
              </a:spcAft>
            </a:pPr>
            <a:endParaRPr lang="ru-RU" sz="17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06800" y="1132496"/>
            <a:ext cx="1177881" cy="3046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defTabSz="85527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Выдача </a:t>
            </a:r>
            <a:b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гарантии</a:t>
            </a:r>
          </a:p>
        </p:txBody>
      </p:sp>
      <p:sp>
        <p:nvSpPr>
          <p:cNvPr id="56" name="Нашивка 55"/>
          <p:cNvSpPr/>
          <p:nvPr/>
        </p:nvSpPr>
        <p:spPr>
          <a:xfrm>
            <a:off x="2463790" y="3115901"/>
            <a:ext cx="302466" cy="238127"/>
          </a:xfrm>
          <a:prstGeom prst="chevron">
            <a:avLst/>
          </a:prstGeom>
          <a:solidFill>
            <a:srgbClr val="742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27" tIns="42764" rIns="85527" bIns="42764" rtlCol="0" anchor="ctr"/>
          <a:lstStyle/>
          <a:p>
            <a:pPr algn="ctr" defTabSz="855271" fontAlgn="auto">
              <a:spcBef>
                <a:spcPts val="0"/>
              </a:spcBef>
              <a:spcAft>
                <a:spcPts val="0"/>
              </a:spcAft>
            </a:pPr>
            <a:endParaRPr lang="ru-RU" sz="17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Нашивка 56"/>
          <p:cNvSpPr/>
          <p:nvPr/>
        </p:nvSpPr>
        <p:spPr>
          <a:xfrm>
            <a:off x="3785500" y="3124479"/>
            <a:ext cx="302466" cy="238127"/>
          </a:xfrm>
          <a:prstGeom prst="chevron">
            <a:avLst/>
          </a:prstGeom>
          <a:solidFill>
            <a:srgbClr val="742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27" tIns="42764" rIns="85527" bIns="42764" rtlCol="0" anchor="ctr"/>
          <a:lstStyle/>
          <a:p>
            <a:pPr algn="ctr" defTabSz="855271" fontAlgn="auto">
              <a:spcBef>
                <a:spcPts val="0"/>
              </a:spcBef>
              <a:spcAft>
                <a:spcPts val="0"/>
              </a:spcAft>
            </a:pPr>
            <a:endParaRPr lang="ru-RU" sz="17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528937" y="3256904"/>
            <a:ext cx="433175" cy="463976"/>
            <a:chOff x="1008049" y="3626238"/>
            <a:chExt cx="763670" cy="1045980"/>
          </a:xfrm>
        </p:grpSpPr>
        <p:pic>
          <p:nvPicPr>
            <p:cNvPr id="59" name="Изображение 12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049" y="3626238"/>
              <a:ext cx="705978" cy="97453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0" name="Изображение 1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273" y="3661814"/>
              <a:ext cx="705978" cy="97453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1" name="Изображение 12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5741" y="3697684"/>
              <a:ext cx="705978" cy="974534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65" name="Нашивка 64"/>
          <p:cNvSpPr/>
          <p:nvPr/>
        </p:nvSpPr>
        <p:spPr>
          <a:xfrm>
            <a:off x="5355567" y="3132169"/>
            <a:ext cx="302466" cy="238127"/>
          </a:xfrm>
          <a:prstGeom prst="chevron">
            <a:avLst/>
          </a:prstGeom>
          <a:solidFill>
            <a:srgbClr val="742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27" tIns="42764" rIns="85527" bIns="42764" rtlCol="0" anchor="ctr"/>
          <a:lstStyle/>
          <a:p>
            <a:pPr algn="ctr" defTabSz="855271" fontAlgn="auto">
              <a:spcBef>
                <a:spcPts val="0"/>
              </a:spcBef>
              <a:spcAft>
                <a:spcPts val="0"/>
              </a:spcAft>
            </a:pPr>
            <a:endParaRPr lang="ru-RU" sz="17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8200" y="4385845"/>
            <a:ext cx="84219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Лимит в рамках персонального предложения на клиента до </a:t>
            </a:r>
            <a:r>
              <a:rPr lang="ru-RU" sz="1700" b="1" dirty="0" smtClean="0"/>
              <a:t>150 миллионов рублей,  </a:t>
            </a:r>
            <a:br>
              <a:rPr lang="ru-RU" sz="1700" b="1" dirty="0" smtClean="0"/>
            </a:br>
            <a:r>
              <a:rPr lang="ru-RU" sz="1700" dirty="0" smtClean="0"/>
              <a:t>в рамках 44-ФЗ до </a:t>
            </a:r>
            <a:r>
              <a:rPr lang="ru-RU" sz="1700" b="1" dirty="0" smtClean="0"/>
              <a:t>200 миллионов рублей</a:t>
            </a:r>
            <a:r>
              <a:rPr lang="ru-RU" sz="1700" dirty="0" smtClean="0"/>
              <a:t>, возобновляется каждый квартал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942" y="3067028"/>
            <a:ext cx="646148" cy="7155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00489" y="6055414"/>
            <a:ext cx="1368152" cy="321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140658"/>
            <a:ext cx="7940729" cy="130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Моментальное решение в рамках предодобренного лимита.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Минимум документов для оформления гарантии.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Без залога и поручительства.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Гарантии по процедурам на всех площадках, в том числе АСТ ГОЗ.</a:t>
            </a:r>
          </a:p>
        </p:txBody>
      </p:sp>
    </p:spTree>
    <p:extLst>
      <p:ext uri="{BB962C8B-B14F-4D97-AF65-F5344CB8AC3E}">
        <p14:creationId xmlns:p14="http://schemas.microsoft.com/office/powerpoint/2010/main" val="13955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70A3ACC-9D43-4C0E-B131-4F9E3C416999}" type="slidenum">
              <a:rPr kumimoji="0"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kumimoji="0" lang="ru-RU" altLang="ru-RU" sz="1200" smtClean="0">
              <a:solidFill>
                <a:srgbClr val="898989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59300" y="1614488"/>
            <a:ext cx="11113" cy="24923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07963" y="4106863"/>
            <a:ext cx="8753475" cy="79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Box 6"/>
          <p:cNvSpPr txBox="1">
            <a:spLocks noChangeArrowheads="1"/>
          </p:cNvSpPr>
          <p:nvPr/>
        </p:nvSpPr>
        <p:spPr bwMode="auto">
          <a:xfrm>
            <a:off x="297582" y="1032405"/>
            <a:ext cx="3765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 b="1" dirty="0">
                <a:latin typeface="Arial" panose="020B0604020202020204" pitchFamily="34" charset="0"/>
              </a:rPr>
              <a:t>Виды гарантий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949" y="1379955"/>
            <a:ext cx="4106863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dirty="0"/>
              <a:t>44-ФЗ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Гарантия на исполнения </a:t>
            </a:r>
            <a:r>
              <a:rPr lang="ru-RU" sz="1400" dirty="0" smtClean="0"/>
              <a:t>контракта.</a:t>
            </a:r>
            <a:endParaRPr lang="ru-RU" sz="1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Гарантия на участие в </a:t>
            </a:r>
            <a:r>
              <a:rPr lang="ru-RU" sz="1400" dirty="0" smtClean="0"/>
              <a:t>тендере.</a:t>
            </a:r>
            <a:endParaRPr lang="ru-RU" sz="1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Гарантия на гарантийный </a:t>
            </a:r>
            <a:r>
              <a:rPr lang="ru-RU" sz="1400" dirty="0" smtClean="0"/>
              <a:t>обязательства.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 smtClean="0"/>
              <a:t>Закупки у единственного поставщика.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 smtClean="0"/>
              <a:t>Закрытая закупка.</a:t>
            </a:r>
            <a:endParaRPr lang="ru-RU" sz="1400" dirty="0"/>
          </a:p>
          <a:p>
            <a:pPr eaLnBrk="1" hangingPunct="1">
              <a:defRPr/>
            </a:pPr>
            <a:r>
              <a:rPr lang="ru-RU" sz="1400" dirty="0"/>
              <a:t>223-ФЗ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Гарантия на исполнение </a:t>
            </a:r>
            <a:r>
              <a:rPr lang="ru-RU" sz="1400" dirty="0" smtClean="0"/>
              <a:t>контракта.</a:t>
            </a:r>
            <a:endParaRPr lang="ru-RU" sz="1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Гарантия на участие в </a:t>
            </a:r>
            <a:r>
              <a:rPr lang="ru-RU" sz="1400" dirty="0" smtClean="0"/>
              <a:t>тендере.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 smtClean="0"/>
              <a:t>Закрытая закупка.</a:t>
            </a:r>
            <a:endParaRPr lang="ru-RU" sz="1400" dirty="0"/>
          </a:p>
          <a:p>
            <a:pPr eaLnBrk="1" hangingPunct="1">
              <a:defRPr/>
            </a:pPr>
            <a:r>
              <a:rPr lang="ru-RU" sz="1400" dirty="0"/>
              <a:t>615-ПП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Гарантия на исполнение </a:t>
            </a:r>
            <a:r>
              <a:rPr lang="ru-RU" sz="1400" dirty="0" smtClean="0"/>
              <a:t>контракта.</a:t>
            </a:r>
            <a:endParaRPr lang="ru-RU" sz="1400" dirty="0"/>
          </a:p>
        </p:txBody>
      </p:sp>
      <p:sp>
        <p:nvSpPr>
          <p:cNvPr id="10250" name="TextBox 15"/>
          <p:cNvSpPr txBox="1">
            <a:spLocks noChangeArrowheads="1"/>
          </p:cNvSpPr>
          <p:nvPr/>
        </p:nvSpPr>
        <p:spPr bwMode="auto">
          <a:xfrm>
            <a:off x="4597256" y="1032405"/>
            <a:ext cx="3765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 b="1" dirty="0">
                <a:latin typeface="Arial" panose="020B0604020202020204" pitchFamily="34" charset="0"/>
              </a:rPr>
              <a:t>Сроки и суммы</a:t>
            </a:r>
          </a:p>
        </p:txBody>
      </p:sp>
      <p:sp>
        <p:nvSpPr>
          <p:cNvPr id="10251" name="TextBox 9"/>
          <p:cNvSpPr txBox="1">
            <a:spLocks noChangeArrowheads="1"/>
          </p:cNvSpPr>
          <p:nvPr/>
        </p:nvSpPr>
        <p:spPr bwMode="auto">
          <a:xfrm>
            <a:off x="4597256" y="1379955"/>
            <a:ext cx="442777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kumimoji="0" lang="ru-RU" altLang="ru-RU" sz="1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Arial" panose="020B0604020202020204" pitchFamily="34" charset="0"/>
              </a:rPr>
              <a:t>Предодобренный: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kumimoji="0" lang="ru-RU" altLang="ru-RU" sz="1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kumimoji="0" lang="ru-RU" altLang="ru-RU" sz="1400" dirty="0" smtClean="0">
                <a:latin typeface="Arial" panose="020B0604020202020204" pitchFamily="34" charset="0"/>
              </a:rPr>
              <a:t>Максимальный общий лими</a:t>
            </a:r>
            <a:r>
              <a:rPr kumimoji="0" lang="ru-RU" altLang="ru-RU" sz="1400" dirty="0">
                <a:latin typeface="Arial" panose="020B0604020202020204" pitchFamily="34" charset="0"/>
              </a:rPr>
              <a:t>т</a:t>
            </a:r>
            <a:r>
              <a:rPr kumimoji="0" lang="ru-RU" altLang="ru-RU" sz="1400" dirty="0" smtClean="0">
                <a:latin typeface="Arial" panose="020B0604020202020204" pitchFamily="34" charset="0"/>
              </a:rPr>
              <a:t> </a:t>
            </a:r>
            <a:r>
              <a:rPr kumimoji="0" lang="ru-RU" altLang="ru-RU" sz="1400" dirty="0">
                <a:latin typeface="Arial" panose="020B0604020202020204" pitchFamily="34" charset="0"/>
              </a:rPr>
              <a:t>–</a:t>
            </a:r>
            <a:r>
              <a:rPr kumimoji="0" lang="ru-RU" altLang="ru-RU" sz="1400" dirty="0" smtClean="0">
                <a:latin typeface="Arial" panose="020B0604020202020204" pitchFamily="34" charset="0"/>
              </a:rPr>
              <a:t> 150 </a:t>
            </a:r>
            <a:r>
              <a:rPr kumimoji="0" lang="ru-RU" altLang="ru-RU" sz="1400" dirty="0">
                <a:latin typeface="Arial" panose="020B0604020202020204" pitchFamily="34" charset="0"/>
              </a:rPr>
              <a:t>000 000 </a:t>
            </a:r>
            <a:r>
              <a:rPr kumimoji="0" lang="ru-RU" altLang="ru-RU" sz="1400" dirty="0" smtClean="0">
                <a:latin typeface="Arial" panose="020B0604020202020204" pitchFamily="34" charset="0"/>
              </a:rPr>
              <a:t>рублей (В рамках 44 ФЗ 200</a:t>
            </a:r>
            <a:r>
              <a:rPr kumimoji="0" lang="en-US" altLang="ru-RU" sz="1400" dirty="0" smtClean="0">
                <a:latin typeface="Arial" panose="020B0604020202020204" pitchFamily="34" charset="0"/>
              </a:rPr>
              <a:t> </a:t>
            </a:r>
            <a:r>
              <a:rPr kumimoji="0" lang="ru-RU" altLang="ru-RU" sz="1400" dirty="0" smtClean="0">
                <a:latin typeface="Arial" panose="020B0604020202020204" pitchFamily="34" charset="0"/>
              </a:rPr>
              <a:t>млн. руб.).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endParaRPr kumimoji="0" lang="ru-RU" altLang="ru-RU" sz="1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kumimoji="0" lang="ru-RU" altLang="ru-RU" sz="1400" dirty="0" smtClean="0">
                <a:latin typeface="Arial" panose="020B0604020202020204" pitchFamily="34" charset="0"/>
              </a:rPr>
              <a:t>Максимальный лимит на одну гарантию – 75 000 000 рублей</a:t>
            </a:r>
            <a:r>
              <a:rPr kumimoji="0" lang="ru-RU" altLang="ru-RU" sz="1400" dirty="0">
                <a:latin typeface="Arial" panose="020B0604020202020204" pitchFamily="34" charset="0"/>
              </a:rPr>
              <a:t> </a:t>
            </a:r>
            <a:r>
              <a:rPr kumimoji="0" lang="ru-RU" altLang="ru-RU" sz="1400" dirty="0" smtClean="0">
                <a:latin typeface="Arial" panose="020B0604020202020204" pitchFamily="34" charset="0"/>
              </a:rPr>
              <a:t>(В рамках 44-ФЗ 100 млн. руб.)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kumimoji="0" lang="ru-RU" altLang="ru-RU" sz="14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Arial" panose="020B0604020202020204" pitchFamily="34" charset="0"/>
              </a:rPr>
              <a:t>Максимальный срок – 37 мес. 44-ФЗ, 615-ПП и 223-ФЗ - 14 месяцев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kumimoji="0" lang="ru-RU" altLang="ru-RU" sz="1400" dirty="0" smtClean="0">
              <a:latin typeface="Arial" panose="020B0604020202020204" pitchFamily="34" charset="0"/>
            </a:endParaRPr>
          </a:p>
        </p:txBody>
      </p:sp>
      <p:sp>
        <p:nvSpPr>
          <p:cNvPr id="10254" name="TextBox 22"/>
          <p:cNvSpPr txBox="1">
            <a:spLocks noChangeArrowheads="1"/>
          </p:cNvSpPr>
          <p:nvPr/>
        </p:nvSpPr>
        <p:spPr bwMode="auto">
          <a:xfrm>
            <a:off x="297582" y="347175"/>
            <a:ext cx="6300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b="1" dirty="0">
                <a:solidFill>
                  <a:srgbClr val="7030A0"/>
                </a:solidFill>
                <a:latin typeface="+mj-lt"/>
              </a:rPr>
              <a:t>Параметры продукта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8463" y="4416565"/>
            <a:ext cx="832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sz="1400" dirty="0"/>
              <a:t>Подача заявки в электронном виде </a:t>
            </a:r>
            <a:r>
              <a:rPr lang="ru-RU" sz="1400" dirty="0" smtClean="0"/>
              <a:t>через личный кабинет </a:t>
            </a:r>
            <a:r>
              <a:rPr lang="ru-RU" sz="1400" dirty="0"/>
              <a:t>участника </a:t>
            </a:r>
            <a:r>
              <a:rPr lang="ru-RU" sz="1400" dirty="0" smtClean="0"/>
              <a:t>Площадке СБЕР А.</a:t>
            </a:r>
            <a:endParaRPr lang="ru-RU" sz="1400" dirty="0"/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Получение </a:t>
            </a:r>
            <a:r>
              <a:rPr lang="ru-RU" sz="1400" dirty="0"/>
              <a:t>гарантии в электронном виде </a:t>
            </a:r>
            <a:r>
              <a:rPr lang="ru-RU" sz="1400" dirty="0" smtClean="0"/>
              <a:t>или бумажном носителе (доставляется курьерской службой).</a:t>
            </a:r>
            <a:endParaRPr lang="ru-RU" sz="1400" dirty="0"/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Ставка 2,9% годовых, минимальная сумма комиссии: 2500 рублей.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sz="1400" dirty="0"/>
              <a:t>С</a:t>
            </a:r>
            <a:r>
              <a:rPr lang="ru-RU" sz="1400" dirty="0" smtClean="0"/>
              <a:t>огласования спец. условий предоставления гарантий через клиентского менеджера ПАО Сбербанк.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128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8619" y="1404684"/>
            <a:ext cx="53490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Банковские гарантии в рамках пред-одобренного лимита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268" y="1951060"/>
            <a:ext cx="8915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/>
              <a:t>Нет процесса рассмотрения заявок – лимит уже </a:t>
            </a:r>
            <a:r>
              <a:rPr lang="ru-RU" sz="1400" dirty="0" smtClean="0"/>
              <a:t>одобрен</a:t>
            </a:r>
            <a:endParaRPr lang="ru-RU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lv-LV" sz="1400" dirty="0"/>
              <a:t>SLA </a:t>
            </a:r>
            <a:r>
              <a:rPr lang="ru-RU" sz="1400" dirty="0"/>
              <a:t>по срокам выдачи – заявки оплаченные до 1</a:t>
            </a:r>
            <a:r>
              <a:rPr lang="lv-LV" sz="1400" dirty="0"/>
              <a:t>5</a:t>
            </a:r>
            <a:r>
              <a:rPr lang="ru-RU" sz="1400" dirty="0"/>
              <a:t>-00 выдаются </a:t>
            </a:r>
            <a:r>
              <a:rPr lang="ru-RU" sz="1400" dirty="0" smtClean="0"/>
              <a:t>день-в-день</a:t>
            </a:r>
            <a:r>
              <a:rPr lang="ru-RU" sz="1400" dirty="0"/>
              <a:t>, позже – до 11 утра </a:t>
            </a:r>
            <a:r>
              <a:rPr lang="ru-RU" sz="1400" dirty="0" smtClean="0"/>
              <a:t>следующего рабочего </a:t>
            </a:r>
            <a:r>
              <a:rPr lang="ru-RU" sz="1400" dirty="0"/>
              <a:t>дня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42323" y="1840509"/>
            <a:ext cx="8845615" cy="4570"/>
          </a:xfrm>
          <a:prstGeom prst="line">
            <a:avLst/>
          </a:prstGeom>
          <a:ln>
            <a:solidFill>
              <a:srgbClr val="1D9E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18619" y="2731500"/>
            <a:ext cx="8790882" cy="33302"/>
          </a:xfrm>
          <a:prstGeom prst="line">
            <a:avLst/>
          </a:prstGeom>
          <a:ln>
            <a:solidFill>
              <a:srgbClr val="1D9E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32082" y="3028013"/>
            <a:ext cx="4888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Банковские гарантии в рамках Единых договоров БГ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373" y="3610632"/>
            <a:ext cx="7325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/>
              <a:t>Доступно только для КК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/>
              <a:t>Лимиты не ограничены (соответствуют лимиту договора ЕДБГ)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4899" y="3429000"/>
            <a:ext cx="4885175" cy="0"/>
          </a:xfrm>
          <a:prstGeom prst="line">
            <a:avLst/>
          </a:prstGeom>
          <a:ln>
            <a:solidFill>
              <a:srgbClr val="1D9E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30207" y="5063580"/>
            <a:ext cx="5603518" cy="0"/>
          </a:xfrm>
          <a:prstGeom prst="line">
            <a:avLst/>
          </a:prstGeom>
          <a:ln>
            <a:solidFill>
              <a:srgbClr val="1D9E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2007" y="4682438"/>
            <a:ext cx="599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Банковские гарантии (одобрение искусственным интеллектом)</a:t>
            </a:r>
            <a:endParaRPr lang="ru-RU" sz="16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2618" y="6021288"/>
            <a:ext cx="3318274" cy="895"/>
          </a:xfrm>
          <a:prstGeom prst="line">
            <a:avLst/>
          </a:prstGeom>
          <a:ln>
            <a:solidFill>
              <a:srgbClr val="1D9E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02268" y="5067181"/>
            <a:ext cx="42524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 smtClean="0"/>
              <a:t>Доступно клиентом всех сегментов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 smtClean="0"/>
              <a:t>Доступно </a:t>
            </a:r>
            <a:r>
              <a:rPr lang="ru-RU" sz="1400" dirty="0"/>
              <a:t>только для </a:t>
            </a:r>
            <a:r>
              <a:rPr lang="ru-RU" sz="1400" dirty="0" smtClean="0"/>
              <a:t>гарантий по 44-ФЗ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 smtClean="0"/>
              <a:t>Лимит до 100 млн на одну гарантию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 smtClean="0"/>
              <a:t>SLA </a:t>
            </a:r>
            <a:r>
              <a:rPr lang="ru-RU" sz="1400" dirty="0" smtClean="0"/>
              <a:t>по принятию решения до 3 секунд</a:t>
            </a:r>
            <a:endParaRPr lang="ru-RU" sz="1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77FF9AA-52E0-DE4C-A51E-E7D1F8B59C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0930" y="2524602"/>
            <a:ext cx="6390829" cy="4654225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54899" y="4293096"/>
            <a:ext cx="5255331" cy="0"/>
          </a:xfrm>
          <a:prstGeom prst="line">
            <a:avLst/>
          </a:prstGeom>
          <a:ln>
            <a:solidFill>
              <a:srgbClr val="1D9E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2323" y="254034"/>
            <a:ext cx="5282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Методики принятия решений</a:t>
            </a:r>
            <a:endParaRPr lang="ru-RU" sz="28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14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3530" y="55265"/>
            <a:ext cx="847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Процесс получения гарантии</a:t>
            </a:r>
            <a:endParaRPr lang="ru-RU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6516216" y="681945"/>
            <a:ext cx="2418080" cy="1035681"/>
          </a:xfrm>
          <a:prstGeom prst="accentBorderCallout1">
            <a:avLst>
              <a:gd name="adj1" fmla="val 52344"/>
              <a:gd name="adj2" fmla="val -8333"/>
              <a:gd name="adj3" fmla="val 51985"/>
              <a:gd name="adj4" fmla="val -405"/>
            </a:avLst>
          </a:prstGeom>
          <a:solidFill>
            <a:srgbClr val="189D3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bg1"/>
                </a:solidFill>
              </a:rPr>
              <a:t>Анкета уже заполнена на 82%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1" name="Выноска 1 (граница и черта) 10"/>
          <p:cNvSpPr/>
          <p:nvPr/>
        </p:nvSpPr>
        <p:spPr>
          <a:xfrm>
            <a:off x="6523800" y="2005658"/>
            <a:ext cx="2418080" cy="1152128"/>
          </a:xfrm>
          <a:prstGeom prst="accentBorderCallout1">
            <a:avLst>
              <a:gd name="adj1" fmla="val 52344"/>
              <a:gd name="adj2" fmla="val -8333"/>
              <a:gd name="adj3" fmla="val 52437"/>
              <a:gd name="adj4" fmla="val 120"/>
            </a:avLst>
          </a:prstGeom>
          <a:solidFill>
            <a:srgbClr val="189D3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Всего 1 документ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(финансовая отчетность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с отметкой налоговой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за предыдущий год)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18" y="5085184"/>
            <a:ext cx="8662493" cy="432048"/>
          </a:xfrm>
          <a:prstGeom prst="rect">
            <a:avLst/>
          </a:prstGeom>
          <a:solidFill>
            <a:srgbClr val="189D35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Самая простая форма анкеты и самый маленький пакет документов на рынке!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8938" y="5733256"/>
            <a:ext cx="8662493" cy="792088"/>
          </a:xfrm>
          <a:prstGeom prst="rect">
            <a:avLst/>
          </a:prstGeom>
          <a:solidFill>
            <a:srgbClr val="189D35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 взаимодействие с банком – </a:t>
            </a:r>
            <a:r>
              <a:rPr lang="lv-LV" dirty="0" smtClean="0"/>
              <a:t>Online </a:t>
            </a:r>
            <a:r>
              <a:rPr lang="ru-RU" dirty="0" smtClean="0"/>
              <a:t>через личный кабинет на ЭТП СБЕР А! </a:t>
            </a:r>
            <a:br>
              <a:rPr lang="ru-RU" dirty="0" smtClean="0"/>
            </a:br>
            <a:r>
              <a:rPr lang="ru-RU" dirty="0" smtClean="0"/>
              <a:t>Все документы подписываются квалифицированной электронной подписью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81945"/>
            <a:ext cx="6316420" cy="41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1 (граница и черта) 1"/>
          <p:cNvSpPr/>
          <p:nvPr/>
        </p:nvSpPr>
        <p:spPr>
          <a:xfrm>
            <a:off x="6300192" y="1172105"/>
            <a:ext cx="2418080" cy="1248783"/>
          </a:xfrm>
          <a:prstGeom prst="accentBorderCallout1">
            <a:avLst>
              <a:gd name="adj1" fmla="val 52344"/>
              <a:gd name="adj2" fmla="val -8333"/>
              <a:gd name="adj3" fmla="val 116955"/>
              <a:gd name="adj4" fmla="val -137973"/>
            </a:avLst>
          </a:prstGeom>
          <a:solidFill>
            <a:srgbClr val="1D9E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bg1"/>
                </a:solidFill>
              </a:rPr>
              <a:t>Сразу доступен текст гарантии, который можно согласовать с Заказчиком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9" name="Выноска 1 (граница и черта) 8"/>
          <p:cNvSpPr/>
          <p:nvPr/>
        </p:nvSpPr>
        <p:spPr>
          <a:xfrm>
            <a:off x="6300192" y="2574615"/>
            <a:ext cx="2418080" cy="1152128"/>
          </a:xfrm>
          <a:prstGeom prst="accentBorderCallout1">
            <a:avLst>
              <a:gd name="adj1" fmla="val 52344"/>
              <a:gd name="adj2" fmla="val -8333"/>
              <a:gd name="adj3" fmla="val 70507"/>
              <a:gd name="adj4" fmla="val -47937"/>
            </a:avLst>
          </a:prstGeom>
          <a:solidFill>
            <a:srgbClr val="1D9E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bg1"/>
                </a:solidFill>
              </a:rPr>
              <a:t>Моментальный расчет финальной стоимости гарантии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6316910" y="3880470"/>
            <a:ext cx="2418080" cy="1286984"/>
          </a:xfrm>
          <a:prstGeom prst="accentBorderCallout1">
            <a:avLst>
              <a:gd name="adj1" fmla="val 52344"/>
              <a:gd name="adj2" fmla="val -8333"/>
              <a:gd name="adj3" fmla="val 51264"/>
              <a:gd name="adj4" fmla="val -143"/>
            </a:avLst>
          </a:prstGeom>
          <a:solidFill>
            <a:srgbClr val="1D9E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bg1"/>
                </a:solidFill>
              </a:rPr>
              <a:t>Возможность выбрать электронную или бумажную банковскую гарантию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5257800" cy="4933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56" y="6611779"/>
            <a:ext cx="23310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Типовая форма в рамках ПП РФ №1397</a:t>
            </a:r>
            <a:endParaRPr lang="ru-RU" sz="1000" dirty="0"/>
          </a:p>
        </p:txBody>
      </p:sp>
      <p:sp>
        <p:nvSpPr>
          <p:cNvPr id="10" name="Выноска 1 (граница и черта) 9"/>
          <p:cNvSpPr/>
          <p:nvPr/>
        </p:nvSpPr>
        <p:spPr>
          <a:xfrm>
            <a:off x="6316910" y="5309146"/>
            <a:ext cx="2418080" cy="1432221"/>
          </a:xfrm>
          <a:prstGeom prst="accentBorderCallout1">
            <a:avLst>
              <a:gd name="adj1" fmla="val 52344"/>
              <a:gd name="adj2" fmla="val -8333"/>
              <a:gd name="adj3" fmla="val 51264"/>
              <a:gd name="adj4" fmla="val -143"/>
            </a:avLst>
          </a:prstGeom>
          <a:solidFill>
            <a:srgbClr val="1D9E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bg1"/>
                </a:solidFill>
              </a:rPr>
              <a:t>Индивидуальная форма для крупнейших заказчиков не требующих длительных согласований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501008"/>
            <a:ext cx="3240360" cy="85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530" y="55265"/>
            <a:ext cx="847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Процесс получения гарантии</a:t>
            </a:r>
            <a:endParaRPr lang="ru-RU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678101" y="5169360"/>
            <a:ext cx="2418080" cy="1440160"/>
          </a:xfrm>
          <a:prstGeom prst="accentBorderCallout1">
            <a:avLst>
              <a:gd name="adj1" fmla="val 52344"/>
              <a:gd name="adj2" fmla="val -8333"/>
              <a:gd name="adj3" fmla="val -50040"/>
              <a:gd name="adj4" fmla="val -8278"/>
            </a:avLst>
          </a:prstGeom>
          <a:solidFill>
            <a:srgbClr val="1D9E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Гарантия выпускается в электронном виде, подписанная ЭП уполномоченного Банком лица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30" y="868233"/>
            <a:ext cx="3567222" cy="2488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59" y="873553"/>
            <a:ext cx="3422037" cy="2483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854" y="3356993"/>
            <a:ext cx="3112402" cy="864095"/>
          </a:xfrm>
          <a:prstGeom prst="rect">
            <a:avLst/>
          </a:prstGeom>
        </p:spPr>
      </p:pic>
      <p:sp>
        <p:nvSpPr>
          <p:cNvPr id="10" name="Выноска 1 (граница и черта) 9"/>
          <p:cNvSpPr/>
          <p:nvPr/>
        </p:nvSpPr>
        <p:spPr>
          <a:xfrm>
            <a:off x="5657237" y="5169360"/>
            <a:ext cx="2418080" cy="1440160"/>
          </a:xfrm>
          <a:prstGeom prst="accentBorderCallout1">
            <a:avLst>
              <a:gd name="adj1" fmla="val 2396"/>
              <a:gd name="adj2" fmla="val -5812"/>
              <a:gd name="adj3" fmla="val -74661"/>
              <a:gd name="adj4" fmla="val -6272"/>
            </a:avLst>
          </a:prstGeom>
          <a:solidFill>
            <a:srgbClr val="1D9E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Гарантия может быть выдана в бумажном виде и направлена курьером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530" y="55265"/>
            <a:ext cx="847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Процесс получения гарантии</a:t>
            </a:r>
            <a:endParaRPr lang="ru-RU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6442077" y="2707519"/>
            <a:ext cx="2418080" cy="1728192"/>
          </a:xfrm>
          <a:prstGeom prst="accentBorderCallout1">
            <a:avLst>
              <a:gd name="adj1" fmla="val 47200"/>
              <a:gd name="adj2" fmla="val -7283"/>
              <a:gd name="adj3" fmla="val 72522"/>
              <a:gd name="adj4" fmla="val -76298"/>
            </a:avLst>
          </a:prstGeom>
          <a:solidFill>
            <a:srgbClr val="1D9E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Возможность оплатить гарантию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 реквизитам платежным поручением</a:t>
            </a: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6516216" y="5114133"/>
            <a:ext cx="2418080" cy="1382262"/>
          </a:xfrm>
          <a:prstGeom prst="accentBorderCallout1">
            <a:avLst>
              <a:gd name="adj1" fmla="val 52344"/>
              <a:gd name="adj2" fmla="val -8333"/>
              <a:gd name="adj3" fmla="val 1802"/>
              <a:gd name="adj4" fmla="val -78811"/>
            </a:avLst>
          </a:prstGeom>
          <a:solidFill>
            <a:srgbClr val="1D9E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Возможность оплатить гарантию банковской картой материально-ответственного лица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36712"/>
            <a:ext cx="6048672" cy="4968552"/>
          </a:xfrm>
          <a:prstGeom prst="rect">
            <a:avLst/>
          </a:prstGeom>
        </p:spPr>
      </p:pic>
      <p:sp>
        <p:nvSpPr>
          <p:cNvPr id="9" name="Выноска 1 (граница и черта) 8"/>
          <p:cNvSpPr/>
          <p:nvPr/>
        </p:nvSpPr>
        <p:spPr>
          <a:xfrm>
            <a:off x="6442077" y="300906"/>
            <a:ext cx="2418080" cy="1728192"/>
          </a:xfrm>
          <a:prstGeom prst="accentBorderCallout1">
            <a:avLst>
              <a:gd name="adj1" fmla="val 47200"/>
              <a:gd name="adj2" fmla="val -7283"/>
              <a:gd name="adj3" fmla="val 54003"/>
              <a:gd name="adj4" fmla="val -12485"/>
            </a:avLst>
          </a:prstGeom>
          <a:solidFill>
            <a:srgbClr val="1D9E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Моментальная оплата гарантии с лицевого счета на площадке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4"/>
          <p:cNvSpPr txBox="1">
            <a:spLocks noChangeArrowheads="1"/>
          </p:cNvSpPr>
          <p:nvPr/>
        </p:nvSpPr>
        <p:spPr>
          <a:xfrm>
            <a:off x="467544" y="1844824"/>
            <a:ext cx="5181600" cy="158464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>
              <a:defRPr/>
            </a:pPr>
            <a:r>
              <a:rPr lang="ru-RU" altLang="ru-RU" sz="1600" kern="0" dirty="0" smtClean="0"/>
              <a:t> </a:t>
            </a:r>
            <a:br>
              <a:rPr lang="ru-RU" altLang="ru-RU" sz="1600" kern="0" dirty="0" smtClean="0"/>
            </a:br>
            <a:r>
              <a:rPr lang="ru-RU" altLang="ru-RU" sz="2400" kern="0" dirty="0" smtClean="0"/>
              <a:t>Электронные банковские гарантии от ПАО Сбербанк</a:t>
            </a:r>
          </a:p>
        </p:txBody>
      </p:sp>
      <p:sp>
        <p:nvSpPr>
          <p:cNvPr id="3" name="Rectangle 44"/>
          <p:cNvSpPr txBox="1">
            <a:spLocks noChangeArrowheads="1"/>
          </p:cNvSpPr>
          <p:nvPr/>
        </p:nvSpPr>
        <p:spPr>
          <a:xfrm>
            <a:off x="592684" y="3861048"/>
            <a:ext cx="3619276" cy="158464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>
              <a:defRPr/>
            </a:pPr>
            <a:r>
              <a:rPr lang="ru-RU" altLang="ru-RU" kern="0" dirty="0" smtClean="0"/>
              <a:t> </a:t>
            </a:r>
            <a:br>
              <a:rPr lang="ru-RU" altLang="ru-RU" kern="0" dirty="0" smtClean="0"/>
            </a:br>
            <a:r>
              <a:rPr lang="ru-RU" altLang="ru-RU" sz="3200" kern="0" dirty="0" smtClean="0"/>
              <a:t>Возможно лучший продукт такого класса на рынке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0648"/>
            <a:ext cx="230425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270" y="-305147"/>
            <a:ext cx="3291858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473</Words>
  <Application>Microsoft Office PowerPoint</Application>
  <PresentationFormat>Экран (4:3)</PresentationFormat>
  <Paragraphs>87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Подход к предоставлению услуги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Власов</dc:creator>
  <cp:lastModifiedBy>Павел Даньшов</cp:lastModifiedBy>
  <cp:revision>58</cp:revision>
  <dcterms:created xsi:type="dcterms:W3CDTF">2018-06-29T09:14:06Z</dcterms:created>
  <dcterms:modified xsi:type="dcterms:W3CDTF">2023-09-26T12:26:41Z</dcterms:modified>
</cp:coreProperties>
</file>